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09_A18D5C14.xml" ContentType="application/vnd.ms-powerpoint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omments/modernComment_10F_7C7122F0.xml" ContentType="application/vnd.ms-powerpoint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modernComment_115_2B347C5E.xml" ContentType="application/vnd.ms-powerpoint.comments+xml"/>
  <Override PartName="/ppt/notesSlides/notesSlide19.xml" ContentType="application/vnd.openxmlformats-officedocument.presentationml.notesSlide+xml"/>
  <Override PartName="/ppt/comments/modernComment_116_94830763.xml" ContentType="application/vnd.ms-powerpoint.comments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61" r:id="rId2"/>
    <p:sldId id="262" r:id="rId3"/>
    <p:sldId id="263" r:id="rId4"/>
    <p:sldId id="264" r:id="rId5"/>
    <p:sldId id="265" r:id="rId6"/>
    <p:sldId id="266" r:id="rId7"/>
    <p:sldId id="282" r:id="rId8"/>
    <p:sldId id="280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81" r:id="rId18"/>
    <p:sldId id="277" r:id="rId19"/>
    <p:sldId id="278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EAA728-3044-D36A-3212-ECDB9AD6B9CE}" name="Pragya Das" initials="PD" userId="S::pragya4@ualberta.ca::b91fbe0e-2046-407f-a076-17f70d77e6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620F13-0E94-D5C6-C615-06BFD6BA958A}" v="271" dt="2026-04-08T02:52:56.031"/>
    <p1510:client id="{09AA5BE6-A9B3-AB59-768C-2965B434E025}" v="4" dt="2026-04-08T05:36:32.008"/>
    <p1510:client id="{1BDFE34A-287D-19A2-5F2D-C3E482E1182D}" v="76" dt="2026-04-07T16:49:20.050"/>
    <p1510:client id="{1FDB6F4E-4835-98F7-2453-43CF2B520CA2}" v="1" dt="2026-04-08T04:34:47.827"/>
    <p1510:client id="{32115EB4-BE10-47CB-8034-8124BBF2A02D}" v="3" dt="2026-04-08T04:48:50.015"/>
    <p1510:client id="{478191D0-7199-A317-026A-896D9112E146}" v="67" dt="2026-04-08T03:10:48.670"/>
    <p1510:client id="{549DDD0E-3983-4B44-8E69-F12C896B9131}" v="625" dt="2026-04-08T05:34:49.907"/>
    <p1510:client id="{5DB0E14D-E27E-A7DB-7DAE-45F6C7D5391F}" v="34" dt="2026-04-08T05:04:30.473"/>
    <p1510:client id="{61E7289B-3398-F2D0-85FE-E92B9E3F6BC6}" v="16" dt="2026-04-08T03:00:37.188"/>
    <p1510:client id="{6463BE23-CEC9-FD21-3BBE-B4B42E44D7BF}" v="13" dt="2026-04-08T01:00:30.130"/>
    <p1510:client id="{83CA3B83-8902-7A43-D3FE-54D702C31F6C}" v="61" dt="2026-04-08T02:56:21.606"/>
    <p1510:client id="{95106E97-164D-832A-37E5-0DA99168B6F2}" v="34" dt="2026-04-07T23:59:56.305"/>
    <p1510:client id="{A1AB7B97-4044-CD1A-259E-B4701FD71C33}" v="41" dt="2026-04-08T03:51:21.121"/>
    <p1510:client id="{AEC06008-C40F-6772-EE89-41B2109E7878}" v="405" dt="2026-04-08T04:24:31.640"/>
    <p1510:client id="{B02F6D5B-FBF3-F541-96B7-6BF9B84900BD}" v="39" dt="2026-04-08T05:31:39.433"/>
    <p1510:client id="{B83840D2-519F-5E4A-7057-7557AA20AC5F}" v="18" dt="2026-04-08T03:23:16.693"/>
    <p1510:client id="{C4710DCB-193D-AFE2-0693-7471DE335611}" v="1" dt="2026-04-08T05:07:16.783"/>
    <p1510:client id="{D7E2A682-F4DE-4EA0-E229-A01B3F695F26}" v="110" dt="2026-04-08T04:57:58.507"/>
    <p1510:client id="{EFD6B774-7B42-9DFD-4676-4C98BBD665D8}" v="13" dt="2026-04-08T02:52:28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comments/modernComment_10F_7C7122F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5A273A2-5E78-431E-8A2E-BABD70A66724}" authorId="{B4EAA728-3044-D36A-3212-ECDB9AD6B9CE}" status="resolved" created="2026-04-05T03:54:46.042" complete="100000">
    <pc:sldMkLst xmlns:pc="http://schemas.microsoft.com/office/powerpoint/2013/main/command">
      <pc:docMk/>
      <pc:sldMk cId="2087789296" sldId="271"/>
    </pc:sldMkLst>
    <p188:txBody>
      <a:bodyPr/>
      <a:lstStyle/>
      <a:p>
        <a:r>
          <a:rPr lang="en-US"/>
          <a:t>update emoji/text wth proper lessons learned</a:t>
        </a:r>
      </a:p>
    </p188:txBody>
  </p188:cm>
  <p188:cm id="{3E7C4C70-A78B-4258-B522-1E23719580B9}" authorId="{B4EAA728-3044-D36A-3212-ECDB9AD6B9CE}" status="resolved" created="2026-04-05T04:05:06.743" complete="100000">
    <pc:sldMkLst xmlns:pc="http://schemas.microsoft.com/office/powerpoint/2013/main/command">
      <pc:docMk/>
      <pc:sldMk cId="2087789296" sldId="271"/>
    </pc:sldMkLst>
    <p188:txBody>
      <a:bodyPr/>
      <a:lstStyle/>
      <a:p>
        <a:r>
          <a:rPr lang="en-US"/>
          <a:t>need 1 more slide for what we learned</a:t>
        </a:r>
      </a:p>
    </p188:txBody>
  </p188:cm>
</p188:cmLst>
</file>

<file path=ppt/comments/modernComment_109_A18D5C1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3CEF3D5-E180-469E-91E6-8589A64796CF}" authorId="{B4EAA728-3044-D36A-3212-ECDB9AD6B9CE}" status="resolved" created="2026-04-05T03:45:17.074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710395924" sldId="265"/>
      <ac:spMk id="8" creationId="{00000000-0000-0000-0000-000000000000}"/>
    </ac:deMkLst>
    <p188:txBody>
      <a:bodyPr/>
      <a:lstStyle/>
      <a:p>
        <a:r>
          <a:rPr lang="en-US"/>
          <a:t>edit emojis and tech stack</a:t>
        </a:r>
      </a:p>
    </p188:txBody>
  </p188:cm>
</p188:cmLst>
</file>

<file path=ppt/comments/modernComment_115_2B347C5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CE8E86D-9DCC-4BD9-AB37-A59714C8E956}" authorId="{B4EAA728-3044-D36A-3212-ECDB9AD6B9CE}" status="resolved" created="2026-04-05T03:55:09.714" complete="100000">
    <pc:sldMkLst xmlns:pc="http://schemas.microsoft.com/office/powerpoint/2013/main/command">
      <pc:docMk/>
      <pc:sldMk cId="724859998" sldId="277"/>
    </pc:sldMkLst>
    <p188:txBody>
      <a:bodyPr/>
      <a:lstStyle/>
      <a:p>
        <a:r>
          <a:rPr lang="en-US"/>
          <a:t>update emojis with proper service logos</a:t>
        </a:r>
      </a:p>
    </p188:txBody>
  </p188:cm>
</p188:cmLst>
</file>

<file path=ppt/comments/modernComment_116_9483076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3511419-4F03-4456-BC4D-FD8469167598}" authorId="{B4EAA728-3044-D36A-3212-ECDB9AD6B9CE}" status="resolved" created="2026-04-05T03:58:54.386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491615075" sldId="278"/>
      <ac:spMk id="12" creationId="{00000000-0000-0000-0000-000000000000}"/>
    </ac:deMkLst>
    <p188:txBody>
      <a:bodyPr/>
      <a:lstStyle/>
      <a:p>
        <a:r>
          <a:rPr lang="en-US"/>
          <a:t>unsure if quoting is but but we have only 20s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D97C1-50B8-40A6-9D0D-6180D342252D}" type="datetimeFigureOut">
              <a:t>4/7/2026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295D0-04C0-4AD5-B619-716E0292553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70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A1023-F530-4CA1-288D-8A65CD4F7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99E2DA-429E-6D1B-04DB-5B6FAD77E6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791F04-C3ED-08A2-730F-7C952A356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EC8D46-8B99-97D3-9429-7E8B081D43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279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8C0B0-F935-413F-1617-FFEAF9DE1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064B70-5D1C-2993-B361-7BEA0341D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34F36C-461F-8C5E-B0C4-139343A13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343A3-04A3-D811-D2AA-11E09A47A6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3261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427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4/7/2026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20000">
        <p:fade/>
      </p:transition>
    </mc:Choice>
    <mc:Fallback>
      <p:transition spd="med" advClick="0" advTm="20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9_A18D5C14.xm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F_7C7122F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5_2B347C5E.xm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6_9483076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753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90560" y="1097280"/>
            <a:ext cx="3474720" cy="3474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50" b="1">
              <a:solidFill>
                <a:srgbClr val="02809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487680" y="1219200"/>
            <a:ext cx="7437120" cy="17068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7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FieldNotes AI</a:t>
            </a:r>
            <a:endParaRPr lang="en-US" sz="7200"/>
          </a:p>
        </p:txBody>
      </p:sp>
      <p:sp>
        <p:nvSpPr>
          <p:cNvPr id="6" name="Text 4"/>
          <p:cNvSpPr/>
          <p:nvPr/>
        </p:nvSpPr>
        <p:spPr>
          <a:xfrm>
            <a:off x="487680" y="3048000"/>
            <a:ext cx="7437120" cy="14020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>
                <a:solidFill>
                  <a:srgbClr val="02C39A"/>
                </a:solidFill>
              </a:rPr>
              <a:t>Case Management for Social Workers</a:t>
            </a:r>
            <a:endParaRPr lang="en-US" sz="2900"/>
          </a:p>
        </p:txBody>
      </p:sp>
      <p:sp>
        <p:nvSpPr>
          <p:cNvPr id="7" name="Text 5"/>
          <p:cNvSpPr/>
          <p:nvPr/>
        </p:nvSpPr>
        <p:spPr>
          <a:xfrm>
            <a:off x="487680" y="5974080"/>
            <a:ext cx="11216640" cy="4876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solidFill>
                  <a:srgbClr val="7ABCC8"/>
                </a:solidFill>
              </a:rPr>
              <a:t>Jarillo Consulting  ·  CMPUT 401  ·  University of Alberta</a:t>
            </a:r>
            <a:endParaRPr lang="en-US" sz="1600"/>
          </a:p>
        </p:txBody>
      </p:sp>
      <p:pic>
        <p:nvPicPr>
          <p:cNvPr id="8" name="Picture 7" descr="Fieldnotes AI Logo">
            <a:extLst>
              <a:ext uri="{FF2B5EF4-FFF2-40B4-BE49-F238E27FC236}">
                <a16:creationId xmlns:a16="http://schemas.microsoft.com/office/drawing/2014/main" id="{A4530185-60F0-EE77-64CE-A3DC87B8C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636" y="1099886"/>
            <a:ext cx="3706730" cy="348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101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Our Team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414996" y="1283677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85689" y="1260231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31993" y="1479687"/>
            <a:ext cx="877824" cy="877824"/>
          </a:xfrm>
          <a:prstGeom prst="ellipse">
            <a:avLst/>
          </a:prstGeom>
          <a:solidFill>
            <a:srgbClr val="C8E9EF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31993" y="1479687"/>
            <a:ext cx="877824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867"/>
          </a:p>
        </p:txBody>
      </p:sp>
      <p:sp>
        <p:nvSpPr>
          <p:cNvPr id="8" name="Text 6"/>
          <p:cNvSpPr/>
          <p:nvPr/>
        </p:nvSpPr>
        <p:spPr>
          <a:xfrm>
            <a:off x="1543929" y="1528455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Aditya Patel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543929" y="2052711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sp>
        <p:nvSpPr>
          <p:cNvPr id="53" name="Shape 2">
            <a:extLst>
              <a:ext uri="{FF2B5EF4-FFF2-40B4-BE49-F238E27FC236}">
                <a16:creationId xmlns:a16="http://schemas.microsoft.com/office/drawing/2014/main" id="{6E2967C2-215D-F8DB-B288-A8EFE70FF9F1}"/>
              </a:ext>
            </a:extLst>
          </p:cNvPr>
          <p:cNvSpPr/>
          <p:nvPr/>
        </p:nvSpPr>
        <p:spPr>
          <a:xfrm>
            <a:off x="4146009" y="1253273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4" name="Shape 3">
            <a:extLst>
              <a:ext uri="{FF2B5EF4-FFF2-40B4-BE49-F238E27FC236}">
                <a16:creationId xmlns:a16="http://schemas.microsoft.com/office/drawing/2014/main" id="{4EB52BB4-766F-A71B-E2E9-26E802EFA1E1}"/>
              </a:ext>
            </a:extLst>
          </p:cNvPr>
          <p:cNvSpPr/>
          <p:nvPr/>
        </p:nvSpPr>
        <p:spPr>
          <a:xfrm>
            <a:off x="4131211" y="1260230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4">
            <a:extLst>
              <a:ext uri="{FF2B5EF4-FFF2-40B4-BE49-F238E27FC236}">
                <a16:creationId xmlns:a16="http://schemas.microsoft.com/office/drawing/2014/main" id="{1F82C9D3-EB9D-284B-5E2F-123BBBB9A5F9}"/>
              </a:ext>
            </a:extLst>
          </p:cNvPr>
          <p:cNvSpPr/>
          <p:nvPr/>
        </p:nvSpPr>
        <p:spPr>
          <a:xfrm>
            <a:off x="4277515" y="1479686"/>
            <a:ext cx="877824" cy="877824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Text 5">
            <a:extLst>
              <a:ext uri="{FF2B5EF4-FFF2-40B4-BE49-F238E27FC236}">
                <a16:creationId xmlns:a16="http://schemas.microsoft.com/office/drawing/2014/main" id="{DA0097C9-F94D-1020-1ED8-5CAD12E2C6D6}"/>
              </a:ext>
            </a:extLst>
          </p:cNvPr>
          <p:cNvSpPr/>
          <p:nvPr/>
        </p:nvSpPr>
        <p:spPr>
          <a:xfrm>
            <a:off x="4277515" y="1479686"/>
            <a:ext cx="877824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850"/>
          </a:p>
        </p:txBody>
      </p:sp>
      <p:sp>
        <p:nvSpPr>
          <p:cNvPr id="57" name="Text 6">
            <a:extLst>
              <a:ext uri="{FF2B5EF4-FFF2-40B4-BE49-F238E27FC236}">
                <a16:creationId xmlns:a16="http://schemas.microsoft.com/office/drawing/2014/main" id="{5CBEB766-DD0E-314A-7165-8EE17EE045A4}"/>
              </a:ext>
            </a:extLst>
          </p:cNvPr>
          <p:cNvSpPr/>
          <p:nvPr/>
        </p:nvSpPr>
        <p:spPr>
          <a:xfrm>
            <a:off x="5289451" y="1528454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Pragya Das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58" name="Text 7">
            <a:extLst>
              <a:ext uri="{FF2B5EF4-FFF2-40B4-BE49-F238E27FC236}">
                <a16:creationId xmlns:a16="http://schemas.microsoft.com/office/drawing/2014/main" id="{ABCAA07E-74CD-2F57-A89F-D40D7CFD8992}"/>
              </a:ext>
            </a:extLst>
          </p:cNvPr>
          <p:cNvSpPr/>
          <p:nvPr/>
        </p:nvSpPr>
        <p:spPr>
          <a:xfrm>
            <a:off x="5289451" y="2052710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sp>
        <p:nvSpPr>
          <p:cNvPr id="59" name="Shape 2">
            <a:extLst>
              <a:ext uri="{FF2B5EF4-FFF2-40B4-BE49-F238E27FC236}">
                <a16:creationId xmlns:a16="http://schemas.microsoft.com/office/drawing/2014/main" id="{CDEF001E-FEAA-8653-9D06-70615681A661}"/>
              </a:ext>
            </a:extLst>
          </p:cNvPr>
          <p:cNvSpPr/>
          <p:nvPr/>
        </p:nvSpPr>
        <p:spPr>
          <a:xfrm>
            <a:off x="7929635" y="1271953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0" name="Shape 3">
            <a:extLst>
              <a:ext uri="{FF2B5EF4-FFF2-40B4-BE49-F238E27FC236}">
                <a16:creationId xmlns:a16="http://schemas.microsoft.com/office/drawing/2014/main" id="{BC3E713F-9CFA-4435-5AD8-BE53096BEB17}"/>
              </a:ext>
            </a:extLst>
          </p:cNvPr>
          <p:cNvSpPr/>
          <p:nvPr/>
        </p:nvSpPr>
        <p:spPr>
          <a:xfrm>
            <a:off x="7911903" y="1248507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4">
            <a:extLst>
              <a:ext uri="{FF2B5EF4-FFF2-40B4-BE49-F238E27FC236}">
                <a16:creationId xmlns:a16="http://schemas.microsoft.com/office/drawing/2014/main" id="{F6007ED7-7F38-812B-5A9F-5B23541D7B90}"/>
              </a:ext>
            </a:extLst>
          </p:cNvPr>
          <p:cNvSpPr/>
          <p:nvPr/>
        </p:nvSpPr>
        <p:spPr>
          <a:xfrm>
            <a:off x="8058207" y="1467963"/>
            <a:ext cx="877824" cy="877824"/>
          </a:xfrm>
          <a:prstGeom prst="ellipse">
            <a:avLst/>
          </a:prstGeom>
          <a:solidFill>
            <a:srgbClr val="C8E9EF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Text 5">
            <a:extLst>
              <a:ext uri="{FF2B5EF4-FFF2-40B4-BE49-F238E27FC236}">
                <a16:creationId xmlns:a16="http://schemas.microsoft.com/office/drawing/2014/main" id="{28BC73B6-E90F-73C0-C07A-1C50E143E043}"/>
              </a:ext>
            </a:extLst>
          </p:cNvPr>
          <p:cNvSpPr/>
          <p:nvPr/>
        </p:nvSpPr>
        <p:spPr>
          <a:xfrm>
            <a:off x="8058207" y="1467963"/>
            <a:ext cx="877824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000000"/>
                </a:solidFill>
              </a:rPr>
              <a:t>📷</a:t>
            </a:r>
            <a:endParaRPr lang="en-US" sz="1867"/>
          </a:p>
        </p:txBody>
      </p:sp>
      <p:sp>
        <p:nvSpPr>
          <p:cNvPr id="63" name="Text 6">
            <a:extLst>
              <a:ext uri="{FF2B5EF4-FFF2-40B4-BE49-F238E27FC236}">
                <a16:creationId xmlns:a16="http://schemas.microsoft.com/office/drawing/2014/main" id="{2EEB75FE-AFD5-21AF-A165-E3206CFCE5A6}"/>
              </a:ext>
            </a:extLst>
          </p:cNvPr>
          <p:cNvSpPr/>
          <p:nvPr/>
        </p:nvSpPr>
        <p:spPr>
          <a:xfrm>
            <a:off x="9070143" y="1516731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Ashwin Chockalingam Shanmugam</a:t>
            </a:r>
            <a:endParaRPr lang="en-US"/>
          </a:p>
        </p:txBody>
      </p:sp>
      <p:sp>
        <p:nvSpPr>
          <p:cNvPr id="64" name="Text 7">
            <a:extLst>
              <a:ext uri="{FF2B5EF4-FFF2-40B4-BE49-F238E27FC236}">
                <a16:creationId xmlns:a16="http://schemas.microsoft.com/office/drawing/2014/main" id="{50C4BFA4-A27A-0C1D-B7BF-568F623F122B}"/>
              </a:ext>
            </a:extLst>
          </p:cNvPr>
          <p:cNvSpPr/>
          <p:nvPr/>
        </p:nvSpPr>
        <p:spPr>
          <a:xfrm>
            <a:off x="9070143" y="2040987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sp>
        <p:nvSpPr>
          <p:cNvPr id="65" name="Shape 2">
            <a:extLst>
              <a:ext uri="{FF2B5EF4-FFF2-40B4-BE49-F238E27FC236}">
                <a16:creationId xmlns:a16="http://schemas.microsoft.com/office/drawing/2014/main" id="{42333DD9-9CA9-0CC2-3806-B9081340615D}"/>
              </a:ext>
            </a:extLst>
          </p:cNvPr>
          <p:cNvSpPr/>
          <p:nvPr/>
        </p:nvSpPr>
        <p:spPr>
          <a:xfrm>
            <a:off x="461888" y="3106615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6" name="Shape 3">
            <a:extLst>
              <a:ext uri="{FF2B5EF4-FFF2-40B4-BE49-F238E27FC236}">
                <a16:creationId xmlns:a16="http://schemas.microsoft.com/office/drawing/2014/main" id="{D663FE93-263D-3177-54AA-A06065805E85}"/>
              </a:ext>
            </a:extLst>
          </p:cNvPr>
          <p:cNvSpPr/>
          <p:nvPr/>
        </p:nvSpPr>
        <p:spPr>
          <a:xfrm>
            <a:off x="432581" y="3083169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4">
            <a:extLst>
              <a:ext uri="{FF2B5EF4-FFF2-40B4-BE49-F238E27FC236}">
                <a16:creationId xmlns:a16="http://schemas.microsoft.com/office/drawing/2014/main" id="{FBF62217-314C-C90C-230D-62FDD6CC0B93}"/>
              </a:ext>
            </a:extLst>
          </p:cNvPr>
          <p:cNvSpPr/>
          <p:nvPr/>
        </p:nvSpPr>
        <p:spPr>
          <a:xfrm>
            <a:off x="578885" y="3302625"/>
            <a:ext cx="877824" cy="877824"/>
          </a:xfrm>
          <a:prstGeom prst="ellipse">
            <a:avLst/>
          </a:prstGeom>
          <a:solidFill>
            <a:srgbClr val="C8E9EF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">
            <a:extLst>
              <a:ext uri="{FF2B5EF4-FFF2-40B4-BE49-F238E27FC236}">
                <a16:creationId xmlns:a16="http://schemas.microsoft.com/office/drawing/2014/main" id="{8D51C57A-38F3-5754-85F0-8AA38B557CC7}"/>
              </a:ext>
            </a:extLst>
          </p:cNvPr>
          <p:cNvSpPr/>
          <p:nvPr/>
        </p:nvSpPr>
        <p:spPr>
          <a:xfrm>
            <a:off x="1590821" y="3351393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Mustafa Sami</a:t>
            </a:r>
            <a:endParaRPr lang="en-US"/>
          </a:p>
        </p:txBody>
      </p:sp>
      <p:sp>
        <p:nvSpPr>
          <p:cNvPr id="70" name="Text 7">
            <a:extLst>
              <a:ext uri="{FF2B5EF4-FFF2-40B4-BE49-F238E27FC236}">
                <a16:creationId xmlns:a16="http://schemas.microsoft.com/office/drawing/2014/main" id="{3A4A3224-00A6-FB6A-3569-F1A8EBA1599D}"/>
              </a:ext>
            </a:extLst>
          </p:cNvPr>
          <p:cNvSpPr/>
          <p:nvPr/>
        </p:nvSpPr>
        <p:spPr>
          <a:xfrm>
            <a:off x="1590821" y="3875649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sp>
        <p:nvSpPr>
          <p:cNvPr id="71" name="Shape 2">
            <a:extLst>
              <a:ext uri="{FF2B5EF4-FFF2-40B4-BE49-F238E27FC236}">
                <a16:creationId xmlns:a16="http://schemas.microsoft.com/office/drawing/2014/main" id="{5E92EE23-0718-C449-DED6-FD06695BD9A4}"/>
              </a:ext>
            </a:extLst>
          </p:cNvPr>
          <p:cNvSpPr/>
          <p:nvPr/>
        </p:nvSpPr>
        <p:spPr>
          <a:xfrm>
            <a:off x="4195688" y="3094892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2" name="Shape 3">
            <a:extLst>
              <a:ext uri="{FF2B5EF4-FFF2-40B4-BE49-F238E27FC236}">
                <a16:creationId xmlns:a16="http://schemas.microsoft.com/office/drawing/2014/main" id="{E7D0F553-549A-B64F-0794-4F1750325CFE}"/>
              </a:ext>
            </a:extLst>
          </p:cNvPr>
          <p:cNvSpPr/>
          <p:nvPr/>
        </p:nvSpPr>
        <p:spPr>
          <a:xfrm>
            <a:off x="4166381" y="3071446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Shape 4">
            <a:extLst>
              <a:ext uri="{FF2B5EF4-FFF2-40B4-BE49-F238E27FC236}">
                <a16:creationId xmlns:a16="http://schemas.microsoft.com/office/drawing/2014/main" id="{A942A41A-F589-F284-2436-73D2850EE6E4}"/>
              </a:ext>
            </a:extLst>
          </p:cNvPr>
          <p:cNvSpPr/>
          <p:nvPr/>
        </p:nvSpPr>
        <p:spPr>
          <a:xfrm>
            <a:off x="4312685" y="3290902"/>
            <a:ext cx="877824" cy="877824"/>
          </a:xfrm>
          <a:prstGeom prst="ellipse">
            <a:avLst/>
          </a:prstGeom>
          <a:solidFill>
            <a:srgbClr val="C8E9EF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5">
            <a:extLst>
              <a:ext uri="{FF2B5EF4-FFF2-40B4-BE49-F238E27FC236}">
                <a16:creationId xmlns:a16="http://schemas.microsoft.com/office/drawing/2014/main" id="{D61D4BC1-07E8-76F6-9620-A22F32880277}"/>
              </a:ext>
            </a:extLst>
          </p:cNvPr>
          <p:cNvSpPr/>
          <p:nvPr/>
        </p:nvSpPr>
        <p:spPr>
          <a:xfrm>
            <a:off x="4312685" y="3290902"/>
            <a:ext cx="877824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50"/>
              <a:t>📷</a:t>
            </a:r>
          </a:p>
        </p:txBody>
      </p:sp>
      <p:sp>
        <p:nvSpPr>
          <p:cNvPr id="75" name="Text 6">
            <a:extLst>
              <a:ext uri="{FF2B5EF4-FFF2-40B4-BE49-F238E27FC236}">
                <a16:creationId xmlns:a16="http://schemas.microsoft.com/office/drawing/2014/main" id="{91044BC9-56FE-C66D-9131-7D4370536D40}"/>
              </a:ext>
            </a:extLst>
          </p:cNvPr>
          <p:cNvSpPr/>
          <p:nvPr/>
        </p:nvSpPr>
        <p:spPr>
          <a:xfrm>
            <a:off x="5324621" y="3339670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Smriti Mohapatra</a:t>
            </a:r>
            <a:endParaRPr lang="en-US"/>
          </a:p>
        </p:txBody>
      </p:sp>
      <p:sp>
        <p:nvSpPr>
          <p:cNvPr id="76" name="Text 7">
            <a:extLst>
              <a:ext uri="{FF2B5EF4-FFF2-40B4-BE49-F238E27FC236}">
                <a16:creationId xmlns:a16="http://schemas.microsoft.com/office/drawing/2014/main" id="{060EF3A2-4C12-6C5E-0C00-A66465F72DB3}"/>
              </a:ext>
            </a:extLst>
          </p:cNvPr>
          <p:cNvSpPr/>
          <p:nvPr/>
        </p:nvSpPr>
        <p:spPr>
          <a:xfrm>
            <a:off x="5324621" y="3863926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sp>
        <p:nvSpPr>
          <p:cNvPr id="77" name="Shape 2">
            <a:extLst>
              <a:ext uri="{FF2B5EF4-FFF2-40B4-BE49-F238E27FC236}">
                <a16:creationId xmlns:a16="http://schemas.microsoft.com/office/drawing/2014/main" id="{7756DF20-4F32-61AE-81C1-F90C76F8872C}"/>
              </a:ext>
            </a:extLst>
          </p:cNvPr>
          <p:cNvSpPr/>
          <p:nvPr/>
        </p:nvSpPr>
        <p:spPr>
          <a:xfrm>
            <a:off x="7929487" y="3065584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8" name="Shape 3">
            <a:extLst>
              <a:ext uri="{FF2B5EF4-FFF2-40B4-BE49-F238E27FC236}">
                <a16:creationId xmlns:a16="http://schemas.microsoft.com/office/drawing/2014/main" id="{8205E025-876E-B232-8AE2-C40CFD82B2F2}"/>
              </a:ext>
            </a:extLst>
          </p:cNvPr>
          <p:cNvSpPr/>
          <p:nvPr/>
        </p:nvSpPr>
        <p:spPr>
          <a:xfrm>
            <a:off x="7917765" y="3053861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4">
            <a:extLst>
              <a:ext uri="{FF2B5EF4-FFF2-40B4-BE49-F238E27FC236}">
                <a16:creationId xmlns:a16="http://schemas.microsoft.com/office/drawing/2014/main" id="{C9785E4E-2B4A-1044-5B27-44DDC06C8F0E}"/>
              </a:ext>
            </a:extLst>
          </p:cNvPr>
          <p:cNvSpPr/>
          <p:nvPr/>
        </p:nvSpPr>
        <p:spPr>
          <a:xfrm>
            <a:off x="8064069" y="3273317"/>
            <a:ext cx="877824" cy="877824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5">
            <a:extLst>
              <a:ext uri="{FF2B5EF4-FFF2-40B4-BE49-F238E27FC236}">
                <a16:creationId xmlns:a16="http://schemas.microsoft.com/office/drawing/2014/main" id="{66C7CBF4-E578-4A84-2DED-A23517640ACE}"/>
              </a:ext>
            </a:extLst>
          </p:cNvPr>
          <p:cNvSpPr/>
          <p:nvPr/>
        </p:nvSpPr>
        <p:spPr>
          <a:xfrm>
            <a:off x="8064069" y="3273317"/>
            <a:ext cx="877824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850"/>
          </a:p>
        </p:txBody>
      </p:sp>
      <p:sp>
        <p:nvSpPr>
          <p:cNvPr id="81" name="Text 6">
            <a:extLst>
              <a:ext uri="{FF2B5EF4-FFF2-40B4-BE49-F238E27FC236}">
                <a16:creationId xmlns:a16="http://schemas.microsoft.com/office/drawing/2014/main" id="{F2E560FB-930C-41B9-2208-6DB26F7504A9}"/>
              </a:ext>
            </a:extLst>
          </p:cNvPr>
          <p:cNvSpPr/>
          <p:nvPr/>
        </p:nvSpPr>
        <p:spPr>
          <a:xfrm>
            <a:off x="9076005" y="3322085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Salaar Butt</a:t>
            </a:r>
            <a:endParaRPr lang="en-US"/>
          </a:p>
        </p:txBody>
      </p:sp>
      <p:sp>
        <p:nvSpPr>
          <p:cNvPr id="82" name="Text 7">
            <a:extLst>
              <a:ext uri="{FF2B5EF4-FFF2-40B4-BE49-F238E27FC236}">
                <a16:creationId xmlns:a16="http://schemas.microsoft.com/office/drawing/2014/main" id="{DBCA530E-95F2-56F4-271F-2AED1B5DA7DF}"/>
              </a:ext>
            </a:extLst>
          </p:cNvPr>
          <p:cNvSpPr/>
          <p:nvPr/>
        </p:nvSpPr>
        <p:spPr>
          <a:xfrm>
            <a:off x="9076005" y="3846341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sp>
        <p:nvSpPr>
          <p:cNvPr id="83" name="Shape 2">
            <a:extLst>
              <a:ext uri="{FF2B5EF4-FFF2-40B4-BE49-F238E27FC236}">
                <a16:creationId xmlns:a16="http://schemas.microsoft.com/office/drawing/2014/main" id="{5B8C5417-9039-5009-748B-5A6E720BA3F5}"/>
              </a:ext>
            </a:extLst>
          </p:cNvPr>
          <p:cNvSpPr/>
          <p:nvPr/>
        </p:nvSpPr>
        <p:spPr>
          <a:xfrm>
            <a:off x="4254304" y="4894384"/>
            <a:ext cx="3451274" cy="1618958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4" name="Shape 3">
            <a:extLst>
              <a:ext uri="{FF2B5EF4-FFF2-40B4-BE49-F238E27FC236}">
                <a16:creationId xmlns:a16="http://schemas.microsoft.com/office/drawing/2014/main" id="{ED395FDB-E5B0-1515-E619-68FC0A6E2861}"/>
              </a:ext>
            </a:extLst>
          </p:cNvPr>
          <p:cNvSpPr/>
          <p:nvPr/>
        </p:nvSpPr>
        <p:spPr>
          <a:xfrm>
            <a:off x="4224997" y="4870938"/>
            <a:ext cx="3474720" cy="85344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4">
            <a:extLst>
              <a:ext uri="{FF2B5EF4-FFF2-40B4-BE49-F238E27FC236}">
                <a16:creationId xmlns:a16="http://schemas.microsoft.com/office/drawing/2014/main" id="{DEE87548-65AB-D20D-B7BE-15024FF71D14}"/>
              </a:ext>
            </a:extLst>
          </p:cNvPr>
          <p:cNvSpPr/>
          <p:nvPr/>
        </p:nvSpPr>
        <p:spPr>
          <a:xfrm>
            <a:off x="4371301" y="5090394"/>
            <a:ext cx="877824" cy="877824"/>
          </a:xfrm>
          <a:prstGeom prst="ellipse">
            <a:avLst/>
          </a:prstGeom>
          <a:solidFill>
            <a:srgbClr val="C8E9EF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5">
            <a:extLst>
              <a:ext uri="{FF2B5EF4-FFF2-40B4-BE49-F238E27FC236}">
                <a16:creationId xmlns:a16="http://schemas.microsoft.com/office/drawing/2014/main" id="{E824C2BA-6CC3-8051-D4B3-F9377CA9B474}"/>
              </a:ext>
            </a:extLst>
          </p:cNvPr>
          <p:cNvSpPr/>
          <p:nvPr/>
        </p:nvSpPr>
        <p:spPr>
          <a:xfrm>
            <a:off x="4371301" y="5090394"/>
            <a:ext cx="877824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000000"/>
                </a:solidFill>
              </a:rPr>
              <a:t>📷</a:t>
            </a:r>
            <a:endParaRPr lang="en-US" sz="1867"/>
          </a:p>
        </p:txBody>
      </p:sp>
      <p:sp>
        <p:nvSpPr>
          <p:cNvPr id="87" name="Text 6">
            <a:extLst>
              <a:ext uri="{FF2B5EF4-FFF2-40B4-BE49-F238E27FC236}">
                <a16:creationId xmlns:a16="http://schemas.microsoft.com/office/drawing/2014/main" id="{7AADFF74-120B-ECA9-3D15-6A5D0B0DB0FE}"/>
              </a:ext>
            </a:extLst>
          </p:cNvPr>
          <p:cNvSpPr/>
          <p:nvPr/>
        </p:nvSpPr>
        <p:spPr>
          <a:xfrm>
            <a:off x="5383237" y="5139162"/>
            <a:ext cx="2194560" cy="51206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>
                <a:solidFill>
                  <a:srgbClr val="1E293B"/>
                </a:solidFill>
                <a:ea typeface="+mn-lt"/>
                <a:cs typeface="+mn-lt"/>
              </a:rPr>
              <a:t>Prajin Raj Pant</a:t>
            </a:r>
            <a:endParaRPr lang="en-US"/>
          </a:p>
        </p:txBody>
      </p:sp>
      <p:sp>
        <p:nvSpPr>
          <p:cNvPr id="88" name="Text 7">
            <a:extLst>
              <a:ext uri="{FF2B5EF4-FFF2-40B4-BE49-F238E27FC236}">
                <a16:creationId xmlns:a16="http://schemas.microsoft.com/office/drawing/2014/main" id="{835A9CF3-9BE2-408A-8ADB-B22D8C496173}"/>
              </a:ext>
            </a:extLst>
          </p:cNvPr>
          <p:cNvSpPr/>
          <p:nvPr/>
        </p:nvSpPr>
        <p:spPr>
          <a:xfrm>
            <a:off x="5383237" y="5663418"/>
            <a:ext cx="219456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4748B"/>
                </a:solidFill>
              </a:rPr>
              <a:t>Full-Stack</a:t>
            </a:r>
            <a:endParaRPr lang="en-US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8488C85-0BDF-3950-29A4-0D8EFEB954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4716" t="-399" r="16481" b="28882"/>
          <a:stretch>
            <a:fillRect/>
          </a:stretch>
        </p:blipFill>
        <p:spPr>
          <a:xfrm>
            <a:off x="577511" y="3293955"/>
            <a:ext cx="875367" cy="884380"/>
          </a:xfrm>
          <a:prstGeom prst="ellipse">
            <a:avLst/>
          </a:prstGeom>
        </p:spPr>
      </p:pic>
      <p:pic>
        <p:nvPicPr>
          <p:cNvPr id="10" name="Picture 9" descr="A person with dark hair wearing a blue shirt&#10;&#10;AI-generated content may be incorrect.">
            <a:extLst>
              <a:ext uri="{FF2B5EF4-FFF2-40B4-BE49-F238E27FC236}">
                <a16:creationId xmlns:a16="http://schemas.microsoft.com/office/drawing/2014/main" id="{9B3DD9C2-D5E9-978C-C08A-C44F9734B0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4268" y="1489807"/>
            <a:ext cx="859693" cy="830384"/>
          </a:xfrm>
          <a:prstGeom prst="ellipse">
            <a:avLst/>
          </a:prstGeom>
        </p:spPr>
      </p:pic>
      <p:pic>
        <p:nvPicPr>
          <p:cNvPr id="13" name="Picture 12" descr="A person standing in front of snow covered mountains&#10;&#10;AI-generated content may be incorrect.">
            <a:extLst>
              <a:ext uri="{FF2B5EF4-FFF2-40B4-BE49-F238E27FC236}">
                <a16:creationId xmlns:a16="http://schemas.microsoft.com/office/drawing/2014/main" id="{B4281772-85A8-D0CA-EA24-1D275D83B3D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33" t="209" r="7651" b="32453"/>
          <a:stretch>
            <a:fillRect/>
          </a:stretch>
        </p:blipFill>
        <p:spPr>
          <a:xfrm>
            <a:off x="4262211" y="5019758"/>
            <a:ext cx="1074726" cy="1058631"/>
          </a:xfrm>
          <a:prstGeom prst="rect">
            <a:avLst/>
          </a:prstGeom>
        </p:spPr>
      </p:pic>
      <p:pic>
        <p:nvPicPr>
          <p:cNvPr id="14" name="Picture 13" descr="A person sitting at a desk&#10;&#10;AI-generated content may be incorrect.">
            <a:extLst>
              <a:ext uri="{FF2B5EF4-FFF2-40B4-BE49-F238E27FC236}">
                <a16:creationId xmlns:a16="http://schemas.microsoft.com/office/drawing/2014/main" id="{33DE2E03-B9C6-FE28-8C21-55DB09B26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19808" y="3304160"/>
            <a:ext cx="858552" cy="8585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821C135-64CB-43A1-B42B-506898276B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8" y="1483579"/>
            <a:ext cx="872869" cy="87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01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" cy="685800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243840" y="1828800"/>
            <a:ext cx="3901440" cy="1950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</a:rPr>
              <a:t>Jarillo</a:t>
            </a:r>
            <a:endParaRPr lang="en-US" sz="4000"/>
          </a:p>
          <a:p>
            <a:pPr marL="0" indent="0" algn="ctr">
              <a:buNone/>
            </a:pPr>
            <a:r>
              <a:rPr lang="en-US" sz="4000" b="1">
                <a:solidFill>
                  <a:srgbClr val="FFFFFF"/>
                </a:solidFill>
              </a:rPr>
              <a:t>Consulting</a:t>
            </a:r>
            <a:endParaRPr lang="en-US" sz="4000"/>
          </a:p>
        </p:txBody>
      </p:sp>
      <p:sp>
        <p:nvSpPr>
          <p:cNvPr id="4" name="Shape 2"/>
          <p:cNvSpPr/>
          <p:nvPr/>
        </p:nvSpPr>
        <p:spPr>
          <a:xfrm>
            <a:off x="731520" y="3901440"/>
            <a:ext cx="2926080" cy="6096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43840" y="4084320"/>
            <a:ext cx="39014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50">
                <a:solidFill>
                  <a:srgbClr val="CCF5EE"/>
                </a:solidFill>
              </a:rPr>
              <a:t>Edmonton, AB</a:t>
            </a:r>
            <a:endParaRPr lang="en-US" sz="1850"/>
          </a:p>
        </p:txBody>
      </p:sp>
      <p:sp>
        <p:nvSpPr>
          <p:cNvPr id="6" name="Text 4"/>
          <p:cNvSpPr/>
          <p:nvPr/>
        </p:nvSpPr>
        <p:spPr>
          <a:xfrm>
            <a:off x="4815840" y="1036320"/>
            <a:ext cx="6949440" cy="792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67" b="1">
                <a:solidFill>
                  <a:srgbClr val="02C39A"/>
                </a:solidFill>
              </a:rPr>
              <a:t>Who Are They?</a:t>
            </a:r>
            <a:endParaRPr lang="en-US" sz="3467"/>
          </a:p>
        </p:txBody>
      </p:sp>
      <p:sp>
        <p:nvSpPr>
          <p:cNvPr id="7" name="Shape 5"/>
          <p:cNvSpPr/>
          <p:nvPr/>
        </p:nvSpPr>
        <p:spPr>
          <a:xfrm>
            <a:off x="4815840" y="2304288"/>
            <a:ext cx="243840" cy="24384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218176" y="2084832"/>
            <a:ext cx="6644640" cy="95097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>
                <a:solidFill>
                  <a:srgbClr val="FFFFFF"/>
                </a:solidFill>
              </a:rPr>
              <a:t>Interested in creating a mobile app for social work agencies</a:t>
            </a:r>
            <a:endParaRPr lang="en-US" sz="2100"/>
          </a:p>
        </p:txBody>
      </p:sp>
      <p:sp>
        <p:nvSpPr>
          <p:cNvPr id="9" name="Shape 7"/>
          <p:cNvSpPr/>
          <p:nvPr/>
        </p:nvSpPr>
        <p:spPr>
          <a:xfrm>
            <a:off x="4815840" y="3523488"/>
            <a:ext cx="243840" cy="24384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218176" y="3291840"/>
            <a:ext cx="6644640" cy="95097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>
                <a:solidFill>
                  <a:srgbClr val="FFFFFF"/>
                </a:solidFill>
              </a:rPr>
              <a:t>Practitioners manage dozens of active cases simultaneously</a:t>
            </a:r>
            <a:endParaRPr lang="en-US" sz="2100"/>
          </a:p>
        </p:txBody>
      </p:sp>
      <p:sp>
        <p:nvSpPr>
          <p:cNvPr id="11" name="Shape 9"/>
          <p:cNvSpPr/>
          <p:nvPr/>
        </p:nvSpPr>
        <p:spPr>
          <a:xfrm>
            <a:off x="4815840" y="4742688"/>
            <a:ext cx="243840" cy="243840"/>
          </a:xfrm>
          <a:prstGeom prst="ellipse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218176" y="4389120"/>
            <a:ext cx="6644640" cy="95097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>
                <a:solidFill>
                  <a:srgbClr val="FFFFFF"/>
                </a:solidFill>
              </a:rPr>
              <a:t>Paper-heavy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755911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The Problem We Solved</a:t>
            </a:r>
            <a:endParaRPr lang="en-US" sz="3200"/>
          </a:p>
        </p:txBody>
      </p:sp>
      <p:sp>
        <p:nvSpPr>
          <p:cNvPr id="4" name="Text 2"/>
          <p:cNvSpPr/>
          <p:nvPr/>
        </p:nvSpPr>
        <p:spPr>
          <a:xfrm>
            <a:off x="609600" y="1219200"/>
            <a:ext cx="10972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067" b="1">
                <a:solidFill>
                  <a:srgbClr val="1E293B"/>
                </a:solidFill>
              </a:rPr>
              <a:t>Hours of admin work</a:t>
            </a:r>
            <a:endParaRPr lang="en-US" sz="5067"/>
          </a:p>
          <a:p>
            <a:pPr marL="0" indent="0" algn="ctr">
              <a:buNone/>
            </a:pPr>
            <a:r>
              <a:rPr lang="en-US" sz="5067" b="1">
                <a:solidFill>
                  <a:srgbClr val="1E293B"/>
                </a:solidFill>
              </a:rPr>
              <a:t>after every session.</a:t>
            </a:r>
            <a:endParaRPr lang="en-US" sz="5067"/>
          </a:p>
        </p:txBody>
      </p:sp>
      <p:sp>
        <p:nvSpPr>
          <p:cNvPr id="5" name="Shape 3"/>
          <p:cNvSpPr/>
          <p:nvPr/>
        </p:nvSpPr>
        <p:spPr>
          <a:xfrm>
            <a:off x="607680" y="3230880"/>
            <a:ext cx="5120640" cy="3048000"/>
          </a:xfrm>
          <a:prstGeom prst="rect">
            <a:avLst/>
          </a:prstGeom>
          <a:solidFill>
            <a:srgbClr val="FEF3C7"/>
          </a:solidFill>
          <a:ln w="25400">
            <a:solidFill>
              <a:srgbClr val="F59E0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31520" y="3352800"/>
            <a:ext cx="4632960" cy="6339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50" b="1">
                <a:solidFill>
                  <a:srgbClr val="92400E"/>
                </a:solidFill>
              </a:rPr>
              <a:t>Before</a:t>
            </a:r>
            <a:endParaRPr lang="en-US" sz="2250"/>
          </a:p>
        </p:txBody>
      </p:sp>
      <p:sp>
        <p:nvSpPr>
          <p:cNvPr id="7" name="Text 5"/>
          <p:cNvSpPr/>
          <p:nvPr/>
        </p:nvSpPr>
        <p:spPr>
          <a:xfrm>
            <a:off x="1667520" y="4756320"/>
            <a:ext cx="4632960" cy="1950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1E293B"/>
                </a:solidFill>
              </a:rPr>
              <a:t>Endless paperwork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1E293B"/>
                </a:solidFill>
              </a:rPr>
              <a:t>No digital case management</a:t>
            </a:r>
            <a:endParaRPr lang="en-US" sz="2000"/>
          </a:p>
        </p:txBody>
      </p:sp>
      <p:sp>
        <p:nvSpPr>
          <p:cNvPr id="8" name="Shape 6"/>
          <p:cNvSpPr/>
          <p:nvPr/>
        </p:nvSpPr>
        <p:spPr>
          <a:xfrm>
            <a:off x="6583680" y="3230880"/>
            <a:ext cx="5120640" cy="3048000"/>
          </a:xfrm>
          <a:prstGeom prst="rect">
            <a:avLst/>
          </a:prstGeom>
          <a:solidFill>
            <a:srgbClr val="ECFDF5"/>
          </a:solidFill>
          <a:ln w="254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27520" y="3352800"/>
            <a:ext cx="4632960" cy="6339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50" b="1">
                <a:solidFill>
                  <a:srgbClr val="065F46"/>
                </a:solidFill>
              </a:rPr>
              <a:t>After</a:t>
            </a:r>
            <a:endParaRPr lang="en-US" sz="2250"/>
          </a:p>
        </p:txBody>
      </p:sp>
      <p:sp>
        <p:nvSpPr>
          <p:cNvPr id="10" name="Text 8"/>
          <p:cNvSpPr/>
          <p:nvPr/>
        </p:nvSpPr>
        <p:spPr>
          <a:xfrm>
            <a:off x="7763520" y="4756320"/>
            <a:ext cx="4632960" cy="1950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>
                <a:solidFill>
                  <a:srgbClr val="1E293B"/>
                </a:solidFill>
              </a:rPr>
              <a:t>AI transcription + auto-fill</a:t>
            </a:r>
            <a:endParaRPr lang="en-US" sz="2000"/>
          </a:p>
          <a:p>
            <a:pPr marL="0" indent="0">
              <a:buNone/>
            </a:pPr>
            <a:r>
              <a:rPr lang="en-US" sz="2000">
                <a:solidFill>
                  <a:srgbClr val="1E293B"/>
                </a:solidFill>
              </a:rPr>
              <a:t>One app for everything</a:t>
            </a:r>
            <a:endParaRPr lang="en-US" sz="2000"/>
          </a:p>
        </p:txBody>
      </p:sp>
      <p:pic>
        <p:nvPicPr>
          <p:cNvPr id="11" name="Picture 10" descr="A cartoon of a person in front of a computer and falling papers&#10;&#10;AI-generated content may be incorrect.">
            <a:extLst>
              <a:ext uri="{FF2B5EF4-FFF2-40B4-BE49-F238E27FC236}">
                <a16:creationId xmlns:a16="http://schemas.microsoft.com/office/drawing/2014/main" id="{8650D2EA-16D9-1614-DFD3-98CC263B7E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14" r="53" b="-273"/>
          <a:stretch>
            <a:fillRect/>
          </a:stretch>
        </p:blipFill>
        <p:spPr>
          <a:xfrm>
            <a:off x="1998564" y="3429640"/>
            <a:ext cx="2689838" cy="1642691"/>
          </a:xfrm>
          <a:prstGeom prst="rect">
            <a:avLst/>
          </a:prstGeom>
        </p:spPr>
      </p:pic>
      <p:pic>
        <p:nvPicPr>
          <p:cNvPr id="12" name="Picture 11" descr="A cartoon of a person sitting at a desk with a computer&#10;&#10;AI-generated content may be incorrect.">
            <a:extLst>
              <a:ext uri="{FF2B5EF4-FFF2-40B4-BE49-F238E27FC236}">
                <a16:creationId xmlns:a16="http://schemas.microsoft.com/office/drawing/2014/main" id="{34E73649-C6EE-15AD-34B0-91B5AED85F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072" r="-483" b="1117"/>
          <a:stretch>
            <a:fillRect/>
          </a:stretch>
        </p:blipFill>
        <p:spPr>
          <a:xfrm>
            <a:off x="8492110" y="3429452"/>
            <a:ext cx="1298986" cy="182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71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Technologies — Core Stack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487680" y="1219200"/>
            <a:ext cx="3535680" cy="5059680"/>
          </a:xfrm>
          <a:prstGeom prst="rect">
            <a:avLst/>
          </a:prstGeom>
          <a:solidFill>
            <a:srgbClr val="FFFFFF"/>
          </a:solidFill>
          <a:ln w="25400">
            <a:solidFill>
              <a:srgbClr val="0891B2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87680" y="1219200"/>
            <a:ext cx="3535680" cy="85344"/>
          </a:xfrm>
          <a:prstGeom prst="rect">
            <a:avLst/>
          </a:prstGeom>
          <a:solidFill>
            <a:srgbClr val="0891B2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87680" y="1584960"/>
            <a:ext cx="3535680" cy="1341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850"/>
          </a:p>
        </p:txBody>
      </p:sp>
      <p:sp>
        <p:nvSpPr>
          <p:cNvPr id="7" name="Text 5"/>
          <p:cNvSpPr/>
          <p:nvPr/>
        </p:nvSpPr>
        <p:spPr>
          <a:xfrm>
            <a:off x="670560" y="3631071"/>
            <a:ext cx="316992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1E293B"/>
                </a:solidFill>
              </a:rPr>
              <a:t>React Native</a:t>
            </a:r>
            <a:r>
              <a:rPr lang="en-US" b="1">
                <a:solidFill>
                  <a:srgbClr val="1E293B"/>
                </a:solidFill>
              </a:rPr>
              <a:t> </a:t>
            </a:r>
            <a:r>
              <a:rPr lang="en-US" sz="2400" b="1">
                <a:solidFill>
                  <a:srgbClr val="1E293B"/>
                </a:solidFill>
              </a:rPr>
              <a:t>&amp; Expo</a:t>
            </a:r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670560" y="4267200"/>
            <a:ext cx="3169920" cy="15849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64748B"/>
                </a:solidFill>
              </a:rPr>
              <a:t>One codebase → iOS, Android &amp; Web</a:t>
            </a:r>
            <a:endParaRPr lang="en-US" sz="1867"/>
          </a:p>
        </p:txBody>
      </p:sp>
      <p:sp>
        <p:nvSpPr>
          <p:cNvPr id="9" name="Shape 7"/>
          <p:cNvSpPr/>
          <p:nvPr/>
        </p:nvSpPr>
        <p:spPr>
          <a:xfrm>
            <a:off x="4328160" y="1219200"/>
            <a:ext cx="3535680" cy="5059680"/>
          </a:xfrm>
          <a:prstGeom prst="rect">
            <a:avLst/>
          </a:prstGeom>
          <a:solidFill>
            <a:srgbClr val="FFFFFF"/>
          </a:solidFill>
          <a:ln w="25400">
            <a:solidFill>
              <a:srgbClr val="3ECF8E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28160" y="1219200"/>
            <a:ext cx="3535680" cy="85344"/>
          </a:xfrm>
          <a:prstGeom prst="rect">
            <a:avLst/>
          </a:prstGeom>
          <a:solidFill>
            <a:srgbClr val="3ECF8E"/>
          </a:solidFill>
          <a:ln w="12700">
            <a:solidFill>
              <a:srgbClr val="3ECF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28160" y="1584960"/>
            <a:ext cx="3535680" cy="1341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867"/>
          </a:p>
        </p:txBody>
      </p:sp>
      <p:sp>
        <p:nvSpPr>
          <p:cNvPr id="12" name="Text 10"/>
          <p:cNvSpPr/>
          <p:nvPr/>
        </p:nvSpPr>
        <p:spPr>
          <a:xfrm>
            <a:off x="4511040" y="3631071"/>
            <a:ext cx="316992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solidFill>
                  <a:srgbClr val="1E293B"/>
                </a:solidFill>
              </a:rPr>
              <a:t>Supabase</a:t>
            </a:r>
            <a:endParaRPr lang="en-US" sz="2400"/>
          </a:p>
        </p:txBody>
      </p:sp>
      <p:sp>
        <p:nvSpPr>
          <p:cNvPr id="13" name="Text 11"/>
          <p:cNvSpPr/>
          <p:nvPr/>
        </p:nvSpPr>
        <p:spPr>
          <a:xfrm>
            <a:off x="4511040" y="4267200"/>
            <a:ext cx="3169920" cy="1584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64748B"/>
                </a:solidFill>
              </a:rPr>
              <a:t>Database, Auth, Storage &amp; Realtime</a:t>
            </a:r>
            <a:endParaRPr lang="en-US" sz="1867"/>
          </a:p>
        </p:txBody>
      </p:sp>
      <p:sp>
        <p:nvSpPr>
          <p:cNvPr id="14" name="Shape 12"/>
          <p:cNvSpPr/>
          <p:nvPr/>
        </p:nvSpPr>
        <p:spPr>
          <a:xfrm>
            <a:off x="8168640" y="1219200"/>
            <a:ext cx="3535680" cy="5059680"/>
          </a:xfrm>
          <a:prstGeom prst="rect">
            <a:avLst/>
          </a:prstGeom>
          <a:solidFill>
            <a:srgbClr val="FFFFFF"/>
          </a:solidFill>
          <a:ln w="25400">
            <a:solidFill>
              <a:srgbClr val="3178C6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168640" y="1219200"/>
            <a:ext cx="3535680" cy="85344"/>
          </a:xfrm>
          <a:prstGeom prst="rect">
            <a:avLst/>
          </a:prstGeom>
          <a:solidFill>
            <a:srgbClr val="3178C6"/>
          </a:solidFill>
          <a:ln w="12700">
            <a:solidFill>
              <a:srgbClr val="3178C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168640" y="1584960"/>
            <a:ext cx="3535680" cy="1341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867"/>
          </a:p>
        </p:txBody>
      </p:sp>
      <p:sp>
        <p:nvSpPr>
          <p:cNvPr id="17" name="Text 15"/>
          <p:cNvSpPr/>
          <p:nvPr/>
        </p:nvSpPr>
        <p:spPr>
          <a:xfrm>
            <a:off x="8351520" y="3631071"/>
            <a:ext cx="316992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solidFill>
                  <a:srgbClr val="1E293B"/>
                </a:solidFill>
              </a:rPr>
              <a:t>TypeScript</a:t>
            </a:r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8351520" y="4267200"/>
            <a:ext cx="3169920" cy="1584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64748B"/>
                </a:solidFill>
              </a:rPr>
              <a:t>Strict typing across the full codebase</a:t>
            </a:r>
            <a:endParaRPr lang="en-US" sz="1867"/>
          </a:p>
        </p:txBody>
      </p:sp>
      <p:pic>
        <p:nvPicPr>
          <p:cNvPr id="19" name="Picture 18" descr="A blue and black logo&#10;&#10;AI-generated content may be incorrect.">
            <a:extLst>
              <a:ext uri="{FF2B5EF4-FFF2-40B4-BE49-F238E27FC236}">
                <a16:creationId xmlns:a16="http://schemas.microsoft.com/office/drawing/2014/main" id="{B1DA326B-A988-1F9D-3B68-A4EAC98D7D3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471" t="-948" r="18153" b="19767"/>
          <a:stretch>
            <a:fillRect/>
          </a:stretch>
        </p:blipFill>
        <p:spPr>
          <a:xfrm>
            <a:off x="752475" y="2395768"/>
            <a:ext cx="1402710" cy="1208837"/>
          </a:xfrm>
          <a:prstGeom prst="rect">
            <a:avLst/>
          </a:prstGeom>
        </p:spPr>
      </p:pic>
      <p:pic>
        <p:nvPicPr>
          <p:cNvPr id="21" name="Picture 20" descr="A green arrow on a black background&#10;&#10;AI-generated content may be incorrect.">
            <a:extLst>
              <a:ext uri="{FF2B5EF4-FFF2-40B4-BE49-F238E27FC236}">
                <a16:creationId xmlns:a16="http://schemas.microsoft.com/office/drawing/2014/main" id="{81547ADF-E595-ECF9-17F8-2440979A54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9222" y="2427111"/>
            <a:ext cx="1213557" cy="1178279"/>
          </a:xfrm>
          <a:prstGeom prst="rect">
            <a:avLst/>
          </a:prstGeom>
        </p:spPr>
      </p:pic>
      <p:pic>
        <p:nvPicPr>
          <p:cNvPr id="22" name="Picture 21" descr="A blue square with white letters&#10;&#10;AI-generated content may be incorrect.">
            <a:extLst>
              <a:ext uri="{FF2B5EF4-FFF2-40B4-BE49-F238E27FC236}">
                <a16:creationId xmlns:a16="http://schemas.microsoft.com/office/drawing/2014/main" id="{B80BEAE2-90B5-2BF7-7F2F-D4EAF08AC7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9779" y="2455331"/>
            <a:ext cx="1135945" cy="1178280"/>
          </a:xfrm>
          <a:prstGeom prst="rect">
            <a:avLst/>
          </a:prstGeom>
        </p:spPr>
      </p:pic>
      <p:pic>
        <p:nvPicPr>
          <p:cNvPr id="23" name="Picture 22" descr="A blue and black symbols&#10;&#10;AI-generated content may be incorrect.">
            <a:extLst>
              <a:ext uri="{FF2B5EF4-FFF2-40B4-BE49-F238E27FC236}">
                <a16:creationId xmlns:a16="http://schemas.microsoft.com/office/drawing/2014/main" id="{2593749A-B52F-34C7-15D3-664016A8BF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5634" r="282" b="508"/>
          <a:stretch>
            <a:fillRect/>
          </a:stretch>
        </p:blipFill>
        <p:spPr>
          <a:xfrm>
            <a:off x="2257777" y="2312955"/>
            <a:ext cx="1350855" cy="1378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95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Technologies — AI &amp; Dev Tools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487680" y="1219200"/>
            <a:ext cx="3535680" cy="50596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78D4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87680" y="1219200"/>
            <a:ext cx="3535680" cy="85344"/>
          </a:xfrm>
          <a:prstGeom prst="rect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87680" y="1584960"/>
            <a:ext cx="3535680" cy="13411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867"/>
          </a:p>
        </p:txBody>
      </p:sp>
      <p:sp>
        <p:nvSpPr>
          <p:cNvPr id="7" name="Text 5"/>
          <p:cNvSpPr/>
          <p:nvPr/>
        </p:nvSpPr>
        <p:spPr>
          <a:xfrm>
            <a:off x="670560" y="3427501"/>
            <a:ext cx="316992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solidFill>
                  <a:srgbClr val="1E293B"/>
                </a:solidFill>
              </a:rPr>
              <a:t>Azure OpenAI</a:t>
            </a:r>
            <a:endParaRPr lang="en-US" sz="2400"/>
          </a:p>
          <a:p>
            <a:pPr marL="0" indent="0" algn="ctr">
              <a:buNone/>
            </a:pPr>
            <a:r>
              <a:rPr lang="en-US" sz="2400" b="1">
                <a:solidFill>
                  <a:srgbClr val="1E293B"/>
                </a:solidFill>
              </a:rPr>
              <a:t>(GPT-4o)</a:t>
            </a:r>
            <a:endParaRPr lang="en-US" sz="2400"/>
          </a:p>
        </p:txBody>
      </p:sp>
      <p:sp>
        <p:nvSpPr>
          <p:cNvPr id="8" name="Text 6"/>
          <p:cNvSpPr/>
          <p:nvPr/>
        </p:nvSpPr>
        <p:spPr>
          <a:xfrm>
            <a:off x="670560" y="4267200"/>
            <a:ext cx="3169920" cy="1584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64748B"/>
                </a:solidFill>
              </a:rPr>
              <a:t>Summaries, auto-fill &amp; extraction</a:t>
            </a:r>
            <a:endParaRPr lang="en-US" sz="1867"/>
          </a:p>
        </p:txBody>
      </p:sp>
      <p:sp>
        <p:nvSpPr>
          <p:cNvPr id="9" name="Shape 7"/>
          <p:cNvSpPr/>
          <p:nvPr/>
        </p:nvSpPr>
        <p:spPr>
          <a:xfrm>
            <a:off x="4328160" y="1219200"/>
            <a:ext cx="3535680" cy="5059680"/>
          </a:xfrm>
          <a:prstGeom prst="rect">
            <a:avLst/>
          </a:prstGeom>
          <a:solidFill>
            <a:srgbClr val="FFFFFF"/>
          </a:solidFill>
          <a:ln w="25400">
            <a:solidFill>
              <a:srgbClr val="5C2D91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28160" y="1219200"/>
            <a:ext cx="3535680" cy="85344"/>
          </a:xfrm>
          <a:prstGeom prst="rect">
            <a:avLst/>
          </a:prstGeom>
          <a:solidFill>
            <a:srgbClr val="5C2D91"/>
          </a:solidFill>
          <a:ln w="12700">
            <a:solidFill>
              <a:srgbClr val="5C2D9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28160" y="1584960"/>
            <a:ext cx="3535680" cy="13411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867"/>
          </a:p>
        </p:txBody>
      </p:sp>
      <p:sp>
        <p:nvSpPr>
          <p:cNvPr id="12" name="Text 10"/>
          <p:cNvSpPr/>
          <p:nvPr/>
        </p:nvSpPr>
        <p:spPr>
          <a:xfrm>
            <a:off x="4511040" y="3427501"/>
            <a:ext cx="316992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>
                <a:solidFill>
                  <a:srgbClr val="1E293B"/>
                </a:solidFill>
              </a:rPr>
              <a:t>Azure</a:t>
            </a:r>
            <a:endParaRPr lang="en-US" sz="2400"/>
          </a:p>
          <a:p>
            <a:pPr marL="0" indent="0" algn="ctr">
              <a:buNone/>
            </a:pPr>
            <a:r>
              <a:rPr lang="en-US" sz="2400" b="1">
                <a:solidFill>
                  <a:srgbClr val="1E293B"/>
                </a:solidFill>
              </a:rPr>
              <a:t>Speech SDK</a:t>
            </a:r>
            <a:endParaRPr lang="en-US" sz="2400"/>
          </a:p>
        </p:txBody>
      </p:sp>
      <p:sp>
        <p:nvSpPr>
          <p:cNvPr id="13" name="Text 11"/>
          <p:cNvSpPr/>
          <p:nvPr/>
        </p:nvSpPr>
        <p:spPr>
          <a:xfrm>
            <a:off x="4511040" y="4267200"/>
            <a:ext cx="3169920" cy="1584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64748B"/>
                </a:solidFill>
              </a:rPr>
              <a:t>Real-time session transcription</a:t>
            </a:r>
            <a:endParaRPr lang="en-US" sz="1867"/>
          </a:p>
        </p:txBody>
      </p:sp>
      <p:sp>
        <p:nvSpPr>
          <p:cNvPr id="14" name="Shape 12"/>
          <p:cNvSpPr/>
          <p:nvPr/>
        </p:nvSpPr>
        <p:spPr>
          <a:xfrm>
            <a:off x="8168640" y="1219200"/>
            <a:ext cx="3535680" cy="5059680"/>
          </a:xfrm>
          <a:prstGeom prst="rect">
            <a:avLst/>
          </a:prstGeom>
          <a:solidFill>
            <a:srgbClr val="FFFFFF"/>
          </a:solidFill>
          <a:ln w="25400">
            <a:solidFill>
              <a:srgbClr val="06B6D4"/>
            </a:solidFill>
            <a:prstDash val="solid"/>
          </a:ln>
          <a:effectLst>
            <a:outerShdw blurRad="762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168640" y="1219200"/>
            <a:ext cx="3535680" cy="85344"/>
          </a:xfrm>
          <a:prstGeom prst="rect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168640" y="1584960"/>
            <a:ext cx="3535680" cy="13411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867"/>
          </a:p>
        </p:txBody>
      </p:sp>
      <p:sp>
        <p:nvSpPr>
          <p:cNvPr id="17" name="Text 15"/>
          <p:cNvSpPr/>
          <p:nvPr/>
        </p:nvSpPr>
        <p:spPr>
          <a:xfrm>
            <a:off x="8351520" y="3427501"/>
            <a:ext cx="316992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1E293B"/>
                </a:solidFill>
              </a:rPr>
              <a:t>GitHub Actions + </a:t>
            </a:r>
            <a:r>
              <a:rPr lang="en-US" b="1">
                <a:solidFill>
                  <a:srgbClr val="1E293B"/>
                </a:solidFill>
              </a:rPr>
              <a:t>SonarQube</a:t>
            </a:r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8351520" y="4267200"/>
            <a:ext cx="3169920" cy="1584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>
                <a:solidFill>
                  <a:srgbClr val="64748B"/>
                </a:solidFill>
              </a:rPr>
              <a:t>Styling + CI/CD quality gates</a:t>
            </a:r>
            <a:endParaRPr lang="en-US" sz="1867"/>
          </a:p>
        </p:txBody>
      </p:sp>
      <p:pic>
        <p:nvPicPr>
          <p:cNvPr id="1028" name="Picture 4" descr="ChatGPT Logo - Chat gpt Icon on White Background 21059827 Vector Art at  Vecteezy">
            <a:extLst>
              <a:ext uri="{FF2B5EF4-FFF2-40B4-BE49-F238E27FC236}">
                <a16:creationId xmlns:a16="http://schemas.microsoft.com/office/drawing/2014/main" id="{F84FE81D-DA9A-E978-1885-FE99E83F5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076" y="1606096"/>
            <a:ext cx="1438888" cy="143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icrosoft Azure Text to Speech: A Beginner's Easy Guide">
            <a:extLst>
              <a:ext uri="{FF2B5EF4-FFF2-40B4-BE49-F238E27FC236}">
                <a16:creationId xmlns:a16="http://schemas.microsoft.com/office/drawing/2014/main" id="{055D130F-949B-31D5-7162-4A05945433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367" y="1706880"/>
            <a:ext cx="1791265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itHub Actions - Visual Studio Marketplace">
            <a:extLst>
              <a:ext uri="{FF2B5EF4-FFF2-40B4-BE49-F238E27FC236}">
                <a16:creationId xmlns:a16="http://schemas.microsoft.com/office/drawing/2014/main" id="{2996D70A-E70B-3E2A-694D-ECD6CCB5D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360" y="1705330"/>
            <a:ext cx="1341120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onarQube CE (Apache83) – MyQNAP">
            <a:extLst>
              <a:ext uri="{FF2B5EF4-FFF2-40B4-BE49-F238E27FC236}">
                <a16:creationId xmlns:a16="http://schemas.microsoft.com/office/drawing/2014/main" id="{AB4C0D94-4963-BCF5-BA7A-8E285B6F5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6480" y="1642820"/>
            <a:ext cx="1466140" cy="146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540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Sprint Accomplishments — Sprints 1 – 3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365760" y="1219200"/>
            <a:ext cx="3657600" cy="5120640"/>
          </a:xfrm>
          <a:prstGeom prst="rect">
            <a:avLst/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767840" y="999744"/>
            <a:ext cx="853440" cy="85344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767840" y="999744"/>
            <a:ext cx="853440" cy="8534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>
                <a:solidFill>
                  <a:srgbClr val="FFFFFF"/>
                </a:solidFill>
              </a:rPr>
              <a:t>S1</a:t>
            </a:r>
            <a:endParaRPr lang="en-US" sz="1867"/>
          </a:p>
        </p:txBody>
      </p:sp>
      <p:sp>
        <p:nvSpPr>
          <p:cNvPr id="7" name="Text 5"/>
          <p:cNvSpPr/>
          <p:nvPr/>
        </p:nvSpPr>
        <p:spPr>
          <a:xfrm>
            <a:off x="548640" y="2133600"/>
            <a:ext cx="3291840" cy="63398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67" b="1">
                <a:solidFill>
                  <a:srgbClr val="028090"/>
                </a:solidFill>
              </a:rPr>
              <a:t>Foundation</a:t>
            </a:r>
            <a:endParaRPr lang="en-US" sz="2267"/>
          </a:p>
        </p:txBody>
      </p:sp>
      <p:sp>
        <p:nvSpPr>
          <p:cNvPr id="8" name="Text 6"/>
          <p:cNvSpPr/>
          <p:nvPr/>
        </p:nvSpPr>
        <p:spPr>
          <a:xfrm>
            <a:off x="609600" y="2950464"/>
            <a:ext cx="323088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Auth, roles &amp; navigation</a:t>
            </a:r>
            <a:endParaRPr lang="en-US" sz="1867"/>
          </a:p>
        </p:txBody>
      </p:sp>
      <p:sp>
        <p:nvSpPr>
          <p:cNvPr id="9" name="Text 7"/>
          <p:cNvSpPr/>
          <p:nvPr/>
        </p:nvSpPr>
        <p:spPr>
          <a:xfrm>
            <a:off x="609600" y="4023360"/>
            <a:ext cx="323088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Case &amp; client CRUD</a:t>
            </a:r>
            <a:endParaRPr lang="en-US" sz="1867"/>
          </a:p>
        </p:txBody>
      </p:sp>
      <p:sp>
        <p:nvSpPr>
          <p:cNvPr id="10" name="Text 8"/>
          <p:cNvSpPr/>
          <p:nvPr/>
        </p:nvSpPr>
        <p:spPr>
          <a:xfrm>
            <a:off x="609600" y="5096256"/>
            <a:ext cx="323088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50">
              <a:solidFill>
                <a:srgbClr val="1E293B"/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4267200" y="1219200"/>
            <a:ext cx="3657600" cy="5120640"/>
          </a:xfrm>
          <a:prstGeom prst="rect">
            <a:avLst/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669280" y="999744"/>
            <a:ext cx="853440" cy="85344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669280" y="999744"/>
            <a:ext cx="853440" cy="8534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>
                <a:solidFill>
                  <a:srgbClr val="FFFFFF"/>
                </a:solidFill>
              </a:rPr>
              <a:t>S2</a:t>
            </a:r>
            <a:endParaRPr lang="en-US" sz="1867"/>
          </a:p>
        </p:txBody>
      </p:sp>
      <p:sp>
        <p:nvSpPr>
          <p:cNvPr id="14" name="Text 12"/>
          <p:cNvSpPr/>
          <p:nvPr/>
        </p:nvSpPr>
        <p:spPr>
          <a:xfrm>
            <a:off x="4450080" y="2133600"/>
            <a:ext cx="3291840" cy="63398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67" b="1">
                <a:solidFill>
                  <a:srgbClr val="028090"/>
                </a:solidFill>
              </a:rPr>
              <a:t>Core Features</a:t>
            </a:r>
            <a:endParaRPr lang="en-US" sz="2267"/>
          </a:p>
        </p:txBody>
      </p:sp>
      <p:sp>
        <p:nvSpPr>
          <p:cNvPr id="15" name="Text 13"/>
          <p:cNvSpPr/>
          <p:nvPr/>
        </p:nvSpPr>
        <p:spPr>
          <a:xfrm>
            <a:off x="4511040" y="2950464"/>
            <a:ext cx="323088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Consent + audio recording</a:t>
            </a:r>
            <a:endParaRPr lang="en-US" sz="1867"/>
          </a:p>
        </p:txBody>
      </p:sp>
      <p:sp>
        <p:nvSpPr>
          <p:cNvPr id="16" name="Text 14"/>
          <p:cNvSpPr/>
          <p:nvPr/>
        </p:nvSpPr>
        <p:spPr>
          <a:xfrm>
            <a:off x="4511040" y="4023360"/>
            <a:ext cx="323088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Form template upload</a:t>
            </a:r>
            <a:endParaRPr lang="en-US" sz="1867"/>
          </a:p>
        </p:txBody>
      </p:sp>
      <p:sp>
        <p:nvSpPr>
          <p:cNvPr id="17" name="Text 15"/>
          <p:cNvSpPr/>
          <p:nvPr/>
        </p:nvSpPr>
        <p:spPr>
          <a:xfrm>
            <a:off x="4511040" y="5096256"/>
            <a:ext cx="323088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50">
              <a:solidFill>
                <a:srgbClr val="1E293B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68640" y="1219200"/>
            <a:ext cx="3657600" cy="5120640"/>
          </a:xfrm>
          <a:prstGeom prst="rect">
            <a:avLst/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570720" y="999744"/>
            <a:ext cx="853440" cy="85344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570720" y="999744"/>
            <a:ext cx="853440" cy="8534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>
                <a:solidFill>
                  <a:srgbClr val="FFFFFF"/>
                </a:solidFill>
              </a:rPr>
              <a:t>S3</a:t>
            </a:r>
            <a:endParaRPr lang="en-US" sz="1867"/>
          </a:p>
        </p:txBody>
      </p:sp>
      <p:sp>
        <p:nvSpPr>
          <p:cNvPr id="21" name="Text 19"/>
          <p:cNvSpPr/>
          <p:nvPr/>
        </p:nvSpPr>
        <p:spPr>
          <a:xfrm>
            <a:off x="8351520" y="2133600"/>
            <a:ext cx="3291840" cy="63398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67" b="1">
                <a:solidFill>
                  <a:srgbClr val="028090"/>
                </a:solidFill>
              </a:rPr>
              <a:t>AI Integration</a:t>
            </a:r>
            <a:endParaRPr lang="en-US" sz="2267"/>
          </a:p>
        </p:txBody>
      </p:sp>
      <p:sp>
        <p:nvSpPr>
          <p:cNvPr id="22" name="Text 20"/>
          <p:cNvSpPr/>
          <p:nvPr/>
        </p:nvSpPr>
        <p:spPr>
          <a:xfrm>
            <a:off x="8412480" y="2950464"/>
            <a:ext cx="323088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Speech transcription</a:t>
            </a:r>
            <a:endParaRPr lang="en-US" sz="1867"/>
          </a:p>
        </p:txBody>
      </p:sp>
      <p:sp>
        <p:nvSpPr>
          <p:cNvPr id="23" name="Text 21"/>
          <p:cNvSpPr/>
          <p:nvPr/>
        </p:nvSpPr>
        <p:spPr>
          <a:xfrm>
            <a:off x="8412480" y="4133319"/>
            <a:ext cx="323088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50">
                <a:solidFill>
                  <a:srgbClr val="1E293B"/>
                </a:solidFill>
              </a:rPr>
              <a:t>• A</a:t>
            </a:r>
            <a:r>
              <a:rPr lang="en-US" sz="2000">
                <a:solidFill>
                  <a:srgbClr val="1E293B"/>
                </a:solidFill>
              </a:rPr>
              <a:t>uto-fill forms</a:t>
            </a:r>
            <a:endParaRPr lang="en-US" sz="2000">
              <a:solidFill>
                <a:srgbClr val="000000"/>
              </a:solidFill>
            </a:endParaRPr>
          </a:p>
          <a:p>
            <a:endParaRPr lang="en-US" sz="1850">
              <a:solidFill>
                <a:srgbClr val="1E293B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8412480" y="5096256"/>
            <a:ext cx="323088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Emergency SOS</a:t>
            </a:r>
            <a:endParaRPr lang="en-US" sz="1867"/>
          </a:p>
        </p:txBody>
      </p:sp>
    </p:spTree>
    <p:extLst>
      <p:ext uri="{BB962C8B-B14F-4D97-AF65-F5344CB8AC3E}">
        <p14:creationId xmlns:p14="http://schemas.microsoft.com/office/powerpoint/2010/main" val="4044408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9D0288-BBB0-E622-81B8-B91BBC930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BCB2AE4-A0AF-1A09-E347-8EB7CC7D9B5A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C07F971-D388-F1A5-2B47-064AA6CB21BF}"/>
              </a:ext>
            </a:extLst>
          </p:cNvPr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Sprint Accomplishments — Sprints 4 – 5</a:t>
            </a:r>
            <a:endParaRPr lang="en-US" sz="32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753567A9-CAC4-0EA7-7C66-2634849EC571}"/>
              </a:ext>
            </a:extLst>
          </p:cNvPr>
          <p:cNvSpPr/>
          <p:nvPr/>
        </p:nvSpPr>
        <p:spPr>
          <a:xfrm>
            <a:off x="365760" y="1219200"/>
            <a:ext cx="5547360" cy="5120640"/>
          </a:xfrm>
          <a:prstGeom prst="rect">
            <a:avLst/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B8B6384-DB8C-882E-8FF1-C3772D0C7638}"/>
              </a:ext>
            </a:extLst>
          </p:cNvPr>
          <p:cNvSpPr/>
          <p:nvPr/>
        </p:nvSpPr>
        <p:spPr>
          <a:xfrm>
            <a:off x="2712720" y="999744"/>
            <a:ext cx="853440" cy="85344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4862A1A-EC0C-14AC-245C-1E6A42E4B120}"/>
              </a:ext>
            </a:extLst>
          </p:cNvPr>
          <p:cNvSpPr/>
          <p:nvPr/>
        </p:nvSpPr>
        <p:spPr>
          <a:xfrm>
            <a:off x="2712720" y="999744"/>
            <a:ext cx="853440" cy="8534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>
                <a:solidFill>
                  <a:srgbClr val="FFFFFF"/>
                </a:solidFill>
              </a:rPr>
              <a:t>S4</a:t>
            </a:r>
            <a:endParaRPr lang="en-US" sz="1867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44E6619-9C38-BDA3-9CCC-E25B3194FA87}"/>
              </a:ext>
            </a:extLst>
          </p:cNvPr>
          <p:cNvSpPr/>
          <p:nvPr/>
        </p:nvSpPr>
        <p:spPr>
          <a:xfrm>
            <a:off x="609600" y="2133600"/>
            <a:ext cx="5059680" cy="63398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33" b="1">
                <a:solidFill>
                  <a:srgbClr val="028090"/>
                </a:solidFill>
              </a:rPr>
              <a:t>AutoFill &amp; Polish</a:t>
            </a:r>
            <a:endParaRPr lang="en-US" sz="2533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102E037-BD9E-976F-5101-0E80039BCDB7}"/>
              </a:ext>
            </a:extLst>
          </p:cNvPr>
          <p:cNvSpPr/>
          <p:nvPr/>
        </p:nvSpPr>
        <p:spPr>
          <a:xfrm>
            <a:off x="731520" y="3048000"/>
            <a:ext cx="493776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rgbClr val="1E293B"/>
                </a:solidFill>
              </a:rPr>
              <a:t>• Recording trash &amp; restore</a:t>
            </a: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40DB5FE-20DB-D4C4-46C5-8131CA92F88D}"/>
              </a:ext>
            </a:extLst>
          </p:cNvPr>
          <p:cNvSpPr/>
          <p:nvPr/>
        </p:nvSpPr>
        <p:spPr>
          <a:xfrm>
            <a:off x="731520" y="4120896"/>
            <a:ext cx="493776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>
                <a:solidFill>
                  <a:srgbClr val="1E293B"/>
                </a:solidFill>
              </a:rPr>
              <a:t>• Notifications</a:t>
            </a:r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E6AB4EF-2A11-CD12-5F55-603BF48D6D94}"/>
              </a:ext>
            </a:extLst>
          </p:cNvPr>
          <p:cNvSpPr/>
          <p:nvPr/>
        </p:nvSpPr>
        <p:spPr>
          <a:xfrm>
            <a:off x="731520" y="5193792"/>
            <a:ext cx="493776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>
              <a:solidFill>
                <a:srgbClr val="1E293B"/>
              </a:solidFill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36F9BED-1572-FC69-4F51-BEDA2D9E2D09}"/>
              </a:ext>
            </a:extLst>
          </p:cNvPr>
          <p:cNvSpPr/>
          <p:nvPr/>
        </p:nvSpPr>
        <p:spPr>
          <a:xfrm>
            <a:off x="6278880" y="1219200"/>
            <a:ext cx="5547360" cy="5120640"/>
          </a:xfrm>
          <a:prstGeom prst="rect">
            <a:avLst/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  <a:effectLst>
            <a:outerShdw blurRad="635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804D7853-29B2-07B9-04DE-FB26B55951F6}"/>
              </a:ext>
            </a:extLst>
          </p:cNvPr>
          <p:cNvSpPr/>
          <p:nvPr/>
        </p:nvSpPr>
        <p:spPr>
          <a:xfrm>
            <a:off x="8625840" y="999744"/>
            <a:ext cx="853440" cy="853440"/>
          </a:xfrm>
          <a:prstGeom prst="ellipse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F685A9D3-0398-C6FC-0226-BA02D9FBB3D5}"/>
              </a:ext>
            </a:extLst>
          </p:cNvPr>
          <p:cNvSpPr/>
          <p:nvPr/>
        </p:nvSpPr>
        <p:spPr>
          <a:xfrm>
            <a:off x="8625840" y="999744"/>
            <a:ext cx="853440" cy="8534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67" b="1">
                <a:solidFill>
                  <a:srgbClr val="FFFFFF"/>
                </a:solidFill>
              </a:rPr>
              <a:t>S5</a:t>
            </a:r>
            <a:endParaRPr lang="en-US" sz="1867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3E50161-4B2D-C584-0277-6044E4A320BC}"/>
              </a:ext>
            </a:extLst>
          </p:cNvPr>
          <p:cNvSpPr/>
          <p:nvPr/>
        </p:nvSpPr>
        <p:spPr>
          <a:xfrm>
            <a:off x="6522720" y="2133600"/>
            <a:ext cx="5059680" cy="6339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500" b="1">
                <a:solidFill>
                  <a:srgbClr val="028090"/>
                </a:solidFill>
              </a:rPr>
              <a:t>Ship It </a:t>
            </a:r>
            <a:endParaRPr lang="en-US" sz="25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F7A1F19-E174-BD8A-40E0-7ED657965D4C}"/>
              </a:ext>
            </a:extLst>
          </p:cNvPr>
          <p:cNvSpPr/>
          <p:nvPr/>
        </p:nvSpPr>
        <p:spPr>
          <a:xfrm>
            <a:off x="6644640" y="3048000"/>
            <a:ext cx="493776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>
                <a:solidFill>
                  <a:srgbClr val="1E293B"/>
                </a:solidFill>
              </a:rPr>
              <a:t>• </a:t>
            </a:r>
            <a:r>
              <a:rPr lang="en-US" sz="2000" err="1">
                <a:solidFill>
                  <a:srgbClr val="1E293B"/>
                </a:solidFill>
              </a:rPr>
              <a:t>Vercel</a:t>
            </a:r>
            <a:r>
              <a:rPr lang="en-US" sz="2000">
                <a:solidFill>
                  <a:srgbClr val="1E293B"/>
                </a:solidFill>
              </a:rPr>
              <a:t>(web) + EAS(app) deployment</a:t>
            </a:r>
            <a:endParaRPr lang="en-US" sz="200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5469DE1A-7E35-F693-2375-9FE6B57E4DC1}"/>
              </a:ext>
            </a:extLst>
          </p:cNvPr>
          <p:cNvSpPr/>
          <p:nvPr/>
        </p:nvSpPr>
        <p:spPr>
          <a:xfrm>
            <a:off x="6644640" y="4120896"/>
            <a:ext cx="493776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>
                <a:solidFill>
                  <a:srgbClr val="1E293B"/>
                </a:solidFill>
              </a:rPr>
              <a:t>• Accessibility &amp; SonarQube</a:t>
            </a:r>
            <a:endParaRPr lang="en-US" sz="200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59C5DDE-7F40-35B6-5834-2AB57ECB684F}"/>
              </a:ext>
            </a:extLst>
          </p:cNvPr>
          <p:cNvSpPr/>
          <p:nvPr/>
        </p:nvSpPr>
        <p:spPr>
          <a:xfrm>
            <a:off x="6644640" y="5193792"/>
            <a:ext cx="493776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>
                <a:solidFill>
                  <a:srgbClr val="1E293B"/>
                </a:solidFill>
              </a:rPr>
              <a:t>• Client handoff &amp; docs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034455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268224"/>
            <a:ext cx="10972800" cy="670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kern="0" spc="533">
                <a:solidFill>
                  <a:srgbClr val="02C39A"/>
                </a:solidFill>
              </a:rPr>
              <a:t>EXPERIENCE &amp; LEARNINGS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365760" y="853440"/>
            <a:ext cx="3169920" cy="30480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0" b="1">
                <a:solidFill>
                  <a:srgbClr val="0D3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6000"/>
          </a:p>
        </p:txBody>
      </p:sp>
      <p:sp>
        <p:nvSpPr>
          <p:cNvPr id="4" name="Text 2"/>
          <p:cNvSpPr/>
          <p:nvPr/>
        </p:nvSpPr>
        <p:spPr>
          <a:xfrm>
            <a:off x="3169920" y="1341120"/>
            <a:ext cx="8656320" cy="2438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0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CLIENTS</a:t>
            </a:r>
            <a:endParaRPr lang="en-US" sz="5067"/>
          </a:p>
          <a:p>
            <a:pPr marL="0" indent="0">
              <a:buNone/>
            </a:pPr>
            <a:r>
              <a:rPr lang="en-US" sz="50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EVERYTHING.</a:t>
            </a:r>
            <a:endParaRPr lang="en-US" sz="5067"/>
          </a:p>
        </p:txBody>
      </p:sp>
      <p:sp>
        <p:nvSpPr>
          <p:cNvPr id="5" name="Text 3"/>
          <p:cNvSpPr/>
          <p:nvPr/>
        </p:nvSpPr>
        <p:spPr>
          <a:xfrm>
            <a:off x="3169920" y="3962400"/>
            <a:ext cx="8656320" cy="1950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>
                <a:solidFill>
                  <a:srgbClr val="9ECFD8"/>
                </a:solidFill>
              </a:rPr>
              <a:t>Every sprint, our weekly check-ins with Mr. Jarillo sent us back to the drawing board. Real-world feedback beats any spec doc.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244119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268224"/>
            <a:ext cx="10972800" cy="670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kern="0" spc="533">
                <a:solidFill>
                  <a:srgbClr val="02C39A"/>
                </a:solidFill>
              </a:rPr>
              <a:t>EXPERIENCE &amp; LEARNINGS</a:t>
            </a:r>
            <a:endParaRPr lang="en-US" sz="1600"/>
          </a:p>
        </p:txBody>
      </p:sp>
      <p:sp>
        <p:nvSpPr>
          <p:cNvPr id="3" name="Text 1"/>
          <p:cNvSpPr/>
          <p:nvPr/>
        </p:nvSpPr>
        <p:spPr>
          <a:xfrm>
            <a:off x="365760" y="853440"/>
            <a:ext cx="3169920" cy="30480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0" b="1">
                <a:solidFill>
                  <a:srgbClr val="0D3B52"/>
                </a:solidFill>
                <a:latin typeface="Calibri"/>
                <a:ea typeface="Calibri"/>
                <a:cs typeface="Calibri"/>
              </a:rPr>
              <a:t>02</a:t>
            </a:r>
            <a:endParaRPr lang="en-US" sz="16000"/>
          </a:p>
        </p:txBody>
      </p:sp>
      <p:sp>
        <p:nvSpPr>
          <p:cNvPr id="4" name="Text 2"/>
          <p:cNvSpPr/>
          <p:nvPr/>
        </p:nvSpPr>
        <p:spPr>
          <a:xfrm>
            <a:off x="3169920" y="1341120"/>
            <a:ext cx="8656320" cy="2438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50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CODEBASE,</a:t>
            </a:r>
            <a:endParaRPr lang="en-US" sz="5067"/>
          </a:p>
          <a:p>
            <a:pPr marL="0" indent="0">
              <a:buNone/>
            </a:pPr>
            <a:r>
              <a:rPr lang="en-US" sz="5067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PLATFORMS.</a:t>
            </a:r>
            <a:endParaRPr lang="en-US" sz="5067"/>
          </a:p>
        </p:txBody>
      </p:sp>
      <p:sp>
        <p:nvSpPr>
          <p:cNvPr id="5" name="Text 3"/>
          <p:cNvSpPr/>
          <p:nvPr/>
        </p:nvSpPr>
        <p:spPr>
          <a:xfrm>
            <a:off x="3169920" y="3962400"/>
            <a:ext cx="8656320" cy="19507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i="1">
                <a:solidFill>
                  <a:srgbClr val="9ECFD8"/>
                </a:solidFill>
              </a:rPr>
              <a:t>iOS, Android, and web each had unique quirks; audio APIs, keyboard behaviour, file handling. React Native saves time, but platform-specific code is unavoidable.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8119968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More Things We Learned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426720" y="1280160"/>
            <a:ext cx="55473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508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09600" y="1548384"/>
            <a:ext cx="79248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450"/>
          </a:p>
        </p:txBody>
      </p:sp>
      <p:sp>
        <p:nvSpPr>
          <p:cNvPr id="6" name="Text 4"/>
          <p:cNvSpPr/>
          <p:nvPr/>
        </p:nvSpPr>
        <p:spPr>
          <a:xfrm>
            <a:off x="1754945" y="1463040"/>
            <a:ext cx="4206240" cy="609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33" b="1">
                <a:solidFill>
                  <a:srgbClr val="028090"/>
                </a:solidFill>
              </a:rPr>
              <a:t>Tests save you</a:t>
            </a:r>
            <a:endParaRPr lang="en-US" sz="2133"/>
          </a:p>
        </p:txBody>
      </p:sp>
      <p:sp>
        <p:nvSpPr>
          <p:cNvPr id="7" name="Text 5"/>
          <p:cNvSpPr/>
          <p:nvPr/>
        </p:nvSpPr>
        <p:spPr>
          <a:xfrm>
            <a:off x="1584960" y="2133600"/>
            <a:ext cx="4206240" cy="1219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33">
                <a:solidFill>
                  <a:srgbClr val="64748B"/>
                </a:solidFill>
              </a:rPr>
              <a:t>50+ acceptance tests caught regressions before they hit the client.</a:t>
            </a:r>
            <a:endParaRPr lang="en-US" sz="1733"/>
          </a:p>
        </p:txBody>
      </p:sp>
      <p:sp>
        <p:nvSpPr>
          <p:cNvPr id="8" name="Shape 6"/>
          <p:cNvSpPr/>
          <p:nvPr/>
        </p:nvSpPr>
        <p:spPr>
          <a:xfrm>
            <a:off x="6400800" y="1280160"/>
            <a:ext cx="55473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508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83680" y="1548384"/>
            <a:ext cx="792480" cy="792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467">
                <a:solidFill>
                  <a:srgbClr val="000000"/>
                </a:solidFill>
              </a:rPr>
              <a:t>🤝</a:t>
            </a:r>
            <a:endParaRPr lang="en-US" sz="3467"/>
          </a:p>
        </p:txBody>
      </p:sp>
      <p:sp>
        <p:nvSpPr>
          <p:cNvPr id="10" name="Text 8"/>
          <p:cNvSpPr/>
          <p:nvPr/>
        </p:nvSpPr>
        <p:spPr>
          <a:xfrm>
            <a:off x="7559040" y="1463040"/>
            <a:ext cx="4206240" cy="609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33" b="1">
                <a:solidFill>
                  <a:srgbClr val="028090"/>
                </a:solidFill>
              </a:rPr>
              <a:t>Continuous Communication</a:t>
            </a:r>
            <a:endParaRPr lang="en-US" sz="2133"/>
          </a:p>
        </p:txBody>
      </p:sp>
      <p:sp>
        <p:nvSpPr>
          <p:cNvPr id="11" name="Text 9"/>
          <p:cNvSpPr/>
          <p:nvPr/>
        </p:nvSpPr>
        <p:spPr>
          <a:xfrm>
            <a:off x="7559040" y="2133600"/>
            <a:ext cx="4206240" cy="1219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33">
                <a:solidFill>
                  <a:srgbClr val="64748B"/>
                </a:solidFill>
              </a:rPr>
              <a:t>Daily standups and async Discord kept seven people aligned.</a:t>
            </a:r>
            <a:endParaRPr lang="en-US" sz="1733"/>
          </a:p>
        </p:txBody>
      </p:sp>
      <p:sp>
        <p:nvSpPr>
          <p:cNvPr id="12" name="Shape 10"/>
          <p:cNvSpPr/>
          <p:nvPr/>
        </p:nvSpPr>
        <p:spPr>
          <a:xfrm>
            <a:off x="3318720" y="3949440"/>
            <a:ext cx="554736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E9EF"/>
            </a:solidFill>
            <a:prstDash val="solid"/>
          </a:ln>
          <a:effectLst>
            <a:outerShdw blurRad="508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501600" y="4217664"/>
            <a:ext cx="79248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450"/>
          </a:p>
        </p:txBody>
      </p:sp>
      <p:sp>
        <p:nvSpPr>
          <p:cNvPr id="14" name="Text 12"/>
          <p:cNvSpPr/>
          <p:nvPr/>
        </p:nvSpPr>
        <p:spPr>
          <a:xfrm>
            <a:off x="4476960" y="4132320"/>
            <a:ext cx="4206240" cy="6096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33" b="1">
                <a:solidFill>
                  <a:srgbClr val="028090"/>
                </a:solidFill>
              </a:rPr>
              <a:t>Security is day one</a:t>
            </a:r>
            <a:endParaRPr lang="en-US" sz="2133"/>
          </a:p>
        </p:txBody>
      </p:sp>
      <p:sp>
        <p:nvSpPr>
          <p:cNvPr id="15" name="Text 13"/>
          <p:cNvSpPr/>
          <p:nvPr/>
        </p:nvSpPr>
        <p:spPr>
          <a:xfrm>
            <a:off x="4476960" y="4802880"/>
            <a:ext cx="4206240" cy="1219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33" err="1">
                <a:solidFill>
                  <a:srgbClr val="64748B"/>
                </a:solidFill>
              </a:rPr>
              <a:t>Supabase</a:t>
            </a:r>
            <a:r>
              <a:rPr lang="en-US" sz="1733">
                <a:solidFill>
                  <a:srgbClr val="64748B"/>
                </a:solidFill>
              </a:rPr>
              <a:t> RLS and role-based routing built in from the start.</a:t>
            </a:r>
            <a:endParaRPr lang="en-US" sz="1733"/>
          </a:p>
        </p:txBody>
      </p:sp>
      <p:pic>
        <p:nvPicPr>
          <p:cNvPr id="20" name="Picture 19" descr="A screen shot of a device&#10;&#10;AI-generated content may be incorrect.">
            <a:extLst>
              <a:ext uri="{FF2B5EF4-FFF2-40B4-BE49-F238E27FC236}">
                <a16:creationId xmlns:a16="http://schemas.microsoft.com/office/drawing/2014/main" id="{C5051189-E901-970F-ACD6-23255B55C1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079" t="1297" r="-1014" b="-2195"/>
          <a:stretch>
            <a:fillRect/>
          </a:stretch>
        </p:blipFill>
        <p:spPr>
          <a:xfrm>
            <a:off x="599505" y="1570120"/>
            <a:ext cx="1006614" cy="647327"/>
          </a:xfrm>
          <a:prstGeom prst="rect">
            <a:avLst/>
          </a:prstGeom>
        </p:spPr>
      </p:pic>
      <p:pic>
        <p:nvPicPr>
          <p:cNvPr id="21" name="Picture 20" descr="A logo of a shield with a check mark and a lock&#10;&#10;AI-generated content may be incorrect.">
            <a:extLst>
              <a:ext uri="{FF2B5EF4-FFF2-40B4-BE49-F238E27FC236}">
                <a16:creationId xmlns:a16="http://schemas.microsoft.com/office/drawing/2014/main" id="{1891AF25-866E-138E-0E5D-6682D625716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297" t="17010" r="24553" b="37313"/>
          <a:stretch>
            <a:fillRect/>
          </a:stretch>
        </p:blipFill>
        <p:spPr>
          <a:xfrm>
            <a:off x="3580348" y="4306689"/>
            <a:ext cx="707643" cy="60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789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Session Recording</a:t>
            </a:r>
            <a:endParaRPr lang="en-US" sz="3200"/>
          </a:p>
        </p:txBody>
      </p:sp>
      <p:sp>
        <p:nvSpPr>
          <p:cNvPr id="5" name="Text 3"/>
          <p:cNvSpPr/>
          <p:nvPr/>
        </p:nvSpPr>
        <p:spPr>
          <a:xfrm>
            <a:off x="6766560" y="1219200"/>
            <a:ext cx="4998720" cy="50596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450" b="1">
              <a:solidFill>
                <a:srgbClr val="02809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26720" y="1341120"/>
            <a:ext cx="5913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533" b="1">
                <a:solidFill>
                  <a:srgbClr val="1E293B"/>
                </a:solidFill>
              </a:rPr>
              <a:t>Record.</a:t>
            </a:r>
            <a:endParaRPr lang="en-US" sz="4533"/>
          </a:p>
          <a:p>
            <a:pPr marL="0" indent="0">
              <a:buNone/>
            </a:pPr>
            <a:r>
              <a:rPr lang="en-US" sz="4533" b="1">
                <a:solidFill>
                  <a:srgbClr val="1E293B"/>
                </a:solidFill>
              </a:rPr>
              <a:t>Pause. Sync.</a:t>
            </a:r>
            <a:endParaRPr lang="en-US" sz="4533"/>
          </a:p>
        </p:txBody>
      </p:sp>
      <p:sp>
        <p:nvSpPr>
          <p:cNvPr id="7" name="Text 5"/>
          <p:cNvSpPr/>
          <p:nvPr/>
        </p:nvSpPr>
        <p:spPr>
          <a:xfrm>
            <a:off x="426720" y="3230880"/>
            <a:ext cx="597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Consent screen before every recording</a:t>
            </a:r>
            <a:endParaRPr lang="en-US" sz="1867"/>
          </a:p>
        </p:txBody>
      </p:sp>
      <p:sp>
        <p:nvSpPr>
          <p:cNvPr id="8" name="Text 6"/>
          <p:cNvSpPr/>
          <p:nvPr/>
        </p:nvSpPr>
        <p:spPr>
          <a:xfrm>
            <a:off x="426720" y="4145280"/>
            <a:ext cx="597408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50">
                <a:solidFill>
                  <a:srgbClr val="1E293B"/>
                </a:solidFill>
              </a:rPr>
              <a:t>• Pause / resume with real-time volume indicator</a:t>
            </a:r>
            <a:endParaRPr lang="en-US" sz="1850"/>
          </a:p>
        </p:txBody>
      </p:sp>
      <p:sp>
        <p:nvSpPr>
          <p:cNvPr id="9" name="Text 7"/>
          <p:cNvSpPr/>
          <p:nvPr/>
        </p:nvSpPr>
        <p:spPr>
          <a:xfrm>
            <a:off x="426720" y="5059680"/>
            <a:ext cx="597408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50">
                <a:solidFill>
                  <a:srgbClr val="1E293B"/>
                </a:solidFill>
              </a:rPr>
              <a:t>• Consented location capture before every location</a:t>
            </a:r>
            <a:endParaRPr lang="en-US" sz="1867"/>
          </a:p>
        </p:txBody>
      </p:sp>
      <p:pic>
        <p:nvPicPr>
          <p:cNvPr id="10" name="Picture 9" descr="A screenshot of a video recording&#10;&#10;AI-generated content may be incorrect.">
            <a:extLst>
              <a:ext uri="{FF2B5EF4-FFF2-40B4-BE49-F238E27FC236}">
                <a16:creationId xmlns:a16="http://schemas.microsoft.com/office/drawing/2014/main" id="{AA3F7078-5445-D17D-DDB9-BE471AE54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929" y="1162538"/>
            <a:ext cx="2509715" cy="5597770"/>
          </a:xfrm>
          <a:prstGeom prst="rect">
            <a:avLst/>
          </a:prstGeom>
        </p:spPr>
      </p:pic>
      <p:pic>
        <p:nvPicPr>
          <p:cNvPr id="11" name="Picture 10" descr="A screenshot of a phone&#10;&#10;AI-generated content may be incorrect.">
            <a:extLst>
              <a:ext uri="{FF2B5EF4-FFF2-40B4-BE49-F238E27FC236}">
                <a16:creationId xmlns:a16="http://schemas.microsoft.com/office/drawing/2014/main" id="{373BADF5-07F5-8494-BFCD-769C53AE6B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2267" y="1180475"/>
            <a:ext cx="2509468" cy="556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468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AI Transcription &amp; Summaries</a:t>
            </a:r>
            <a:endParaRPr lang="en-US" sz="3200"/>
          </a:p>
        </p:txBody>
      </p:sp>
      <p:sp>
        <p:nvSpPr>
          <p:cNvPr id="6" name="Text 4"/>
          <p:cNvSpPr/>
          <p:nvPr/>
        </p:nvSpPr>
        <p:spPr>
          <a:xfrm>
            <a:off x="426720" y="1341120"/>
            <a:ext cx="5913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533" b="1">
                <a:solidFill>
                  <a:srgbClr val="1E293B"/>
                </a:solidFill>
              </a:rPr>
              <a:t>Voice →</a:t>
            </a:r>
            <a:endParaRPr lang="en-US" sz="4533"/>
          </a:p>
          <a:p>
            <a:pPr marL="0" indent="0">
              <a:buNone/>
            </a:pPr>
            <a:r>
              <a:rPr lang="en-US" sz="4533" b="1">
                <a:solidFill>
                  <a:srgbClr val="1E293B"/>
                </a:solidFill>
              </a:rPr>
              <a:t>Session Notes.</a:t>
            </a:r>
            <a:endParaRPr lang="en-US" sz="4533"/>
          </a:p>
        </p:txBody>
      </p:sp>
      <p:sp>
        <p:nvSpPr>
          <p:cNvPr id="7" name="Text 5"/>
          <p:cNvSpPr/>
          <p:nvPr/>
        </p:nvSpPr>
        <p:spPr>
          <a:xfrm>
            <a:off x="426720" y="3230880"/>
            <a:ext cx="597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Azure Speech transcribes the full session</a:t>
            </a:r>
            <a:endParaRPr lang="en-US" sz="1867"/>
          </a:p>
        </p:txBody>
      </p:sp>
      <p:sp>
        <p:nvSpPr>
          <p:cNvPr id="8" name="Text 6"/>
          <p:cNvSpPr/>
          <p:nvPr/>
        </p:nvSpPr>
        <p:spPr>
          <a:xfrm>
            <a:off x="426720" y="4145280"/>
            <a:ext cx="597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AI writes a professional summary</a:t>
            </a:r>
            <a:endParaRPr lang="en-US" sz="1867"/>
          </a:p>
        </p:txBody>
      </p:sp>
      <p:sp>
        <p:nvSpPr>
          <p:cNvPr id="9" name="Text 7"/>
          <p:cNvSpPr/>
          <p:nvPr/>
        </p:nvSpPr>
        <p:spPr>
          <a:xfrm>
            <a:off x="426720" y="5059680"/>
            <a:ext cx="597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Highlights and one-click regeneration</a:t>
            </a:r>
            <a:endParaRPr lang="en-US" sz="1867"/>
          </a:p>
        </p:txBody>
      </p:sp>
      <p:pic>
        <p:nvPicPr>
          <p:cNvPr id="10" name="Picture 9" descr="A screenshot of a phone&#10;&#10;AI-generated content may be incorrect.">
            <a:extLst>
              <a:ext uri="{FF2B5EF4-FFF2-40B4-BE49-F238E27FC236}">
                <a16:creationId xmlns:a16="http://schemas.microsoft.com/office/drawing/2014/main" id="{DB9CFA52-77F8-DD0E-9F42-C5D187D17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643" y="1217951"/>
            <a:ext cx="2415781" cy="5377723"/>
          </a:xfrm>
          <a:prstGeom prst="rect">
            <a:avLst/>
          </a:prstGeom>
        </p:spPr>
      </p:pic>
      <p:pic>
        <p:nvPicPr>
          <p:cNvPr id="11" name="Picture 10" descr="A screenshot of a phone&#10;&#10;AI-generated content may be incorrect.">
            <a:extLst>
              <a:ext uri="{FF2B5EF4-FFF2-40B4-BE49-F238E27FC236}">
                <a16:creationId xmlns:a16="http://schemas.microsoft.com/office/drawing/2014/main" id="{DA4E310B-276E-01B0-B33F-5720EE568C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6184" y="1217951"/>
            <a:ext cx="2397043" cy="5371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52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AI Auto-Fill Intake Forms</a:t>
            </a:r>
            <a:endParaRPr lang="en-US" sz="3200"/>
          </a:p>
        </p:txBody>
      </p:sp>
      <p:sp>
        <p:nvSpPr>
          <p:cNvPr id="6" name="Text 4"/>
          <p:cNvSpPr/>
          <p:nvPr/>
        </p:nvSpPr>
        <p:spPr>
          <a:xfrm>
            <a:off x="425853" y="1254061"/>
            <a:ext cx="7293465" cy="16459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>
                <a:solidFill>
                  <a:srgbClr val="1E293B"/>
                </a:solidFill>
              </a:rPr>
              <a:t>Forms that fill themselves. </a:t>
            </a:r>
            <a:endParaRPr lang="en-US" sz="4000">
              <a:solidFill>
                <a:srgbClr val="000000"/>
              </a:solidFill>
            </a:endParaRPr>
          </a:p>
          <a:p>
            <a:r>
              <a:rPr lang="en-US" sz="4000" b="1">
                <a:solidFill>
                  <a:srgbClr val="1E293B"/>
                </a:solidFill>
              </a:rPr>
              <a:t>Easy export.</a:t>
            </a:r>
            <a:endParaRPr lang="en-US" sz="4000"/>
          </a:p>
        </p:txBody>
      </p:sp>
      <p:sp>
        <p:nvSpPr>
          <p:cNvPr id="7" name="Text 5"/>
          <p:cNvSpPr/>
          <p:nvPr/>
        </p:nvSpPr>
        <p:spPr>
          <a:xfrm>
            <a:off x="426720" y="3230880"/>
            <a:ext cx="59740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1E293B"/>
                </a:solidFill>
              </a:rPr>
              <a:t>• AI maps transcript → form fields</a:t>
            </a:r>
            <a:endParaRPr lang="en-US" sz="1867"/>
          </a:p>
        </p:txBody>
      </p:sp>
      <p:sp>
        <p:nvSpPr>
          <p:cNvPr id="8" name="Text 6"/>
          <p:cNvSpPr/>
          <p:nvPr/>
        </p:nvSpPr>
        <p:spPr>
          <a:xfrm>
            <a:off x="426720" y="4145280"/>
            <a:ext cx="597408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>
                <a:solidFill>
                  <a:srgbClr val="1E293B"/>
                </a:solidFill>
              </a:rPr>
              <a:t>• Practitioner reviews before submitting</a:t>
            </a:r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26720" y="5059680"/>
            <a:ext cx="597408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50">
                <a:solidFill>
                  <a:srgbClr val="1E293B"/>
                </a:solidFill>
              </a:rPr>
              <a:t>• Export data as txt or pdf files</a:t>
            </a:r>
            <a:endParaRPr lang="en-US" sz="1850"/>
          </a:p>
        </p:txBody>
      </p:sp>
      <p:pic>
        <p:nvPicPr>
          <p:cNvPr id="10" name="Picture 9" descr="A screenshot of a phone&#10;&#10;AI-generated content may be incorrect.">
            <a:extLst>
              <a:ext uri="{FF2B5EF4-FFF2-40B4-BE49-F238E27FC236}">
                <a16:creationId xmlns:a16="http://schemas.microsoft.com/office/drawing/2014/main" id="{C4D46242-15CE-FDDB-1EDF-F0B2FE148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17385" y="1255810"/>
            <a:ext cx="2449019" cy="5402707"/>
          </a:xfrm>
          <a:prstGeom prst="rect">
            <a:avLst/>
          </a:prstGeom>
        </p:spPr>
      </p:pic>
      <p:pic>
        <p:nvPicPr>
          <p:cNvPr id="4" name="Picture 3" descr="A screenshot of a phone&#10;&#10;AI-generated content may be incorrect.">
            <a:extLst>
              <a:ext uri="{FF2B5EF4-FFF2-40B4-BE49-F238E27FC236}">
                <a16:creationId xmlns:a16="http://schemas.microsoft.com/office/drawing/2014/main" id="{012487A2-826D-D43E-0440-526A9795C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955" y="1260231"/>
            <a:ext cx="2439322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34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991B1B"/>
          </a:solidFill>
          <a:ln w="12700">
            <a:solidFill>
              <a:srgbClr val="991B1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🚨  Emergency SOS</a:t>
            </a:r>
            <a:endParaRPr lang="en-US" sz="3200"/>
          </a:p>
        </p:txBody>
      </p:sp>
      <p:sp>
        <p:nvSpPr>
          <p:cNvPr id="5" name="Text 3"/>
          <p:cNvSpPr/>
          <p:nvPr/>
        </p:nvSpPr>
        <p:spPr>
          <a:xfrm>
            <a:off x="6766560" y="1219200"/>
            <a:ext cx="4998720" cy="50596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450" b="1">
              <a:solidFill>
                <a:srgbClr val="02809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426720" y="1341120"/>
            <a:ext cx="5913120" cy="16459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b="1">
                <a:solidFill>
                  <a:srgbClr val="FFFFFF"/>
                </a:solidFill>
              </a:rPr>
              <a:t>Help in</a:t>
            </a:r>
            <a:endParaRPr lang="en-US" sz="4800"/>
          </a:p>
          <a:p>
            <a:pPr marL="0" indent="0">
              <a:buNone/>
            </a:pPr>
            <a:r>
              <a:rPr lang="en-US" sz="4800" b="1">
                <a:solidFill>
                  <a:srgbClr val="FFFFFF"/>
                </a:solidFill>
              </a:rPr>
              <a:t>one tap.</a:t>
            </a:r>
            <a:endParaRPr lang="en-US" sz="4800"/>
          </a:p>
        </p:txBody>
      </p:sp>
      <p:sp>
        <p:nvSpPr>
          <p:cNvPr id="7" name="Shape 5"/>
          <p:cNvSpPr/>
          <p:nvPr/>
        </p:nvSpPr>
        <p:spPr>
          <a:xfrm>
            <a:off x="426720" y="3352800"/>
            <a:ext cx="219456" cy="219456"/>
          </a:xfrm>
          <a:prstGeom prst="ellipse">
            <a:avLst/>
          </a:prstGeom>
          <a:solidFill>
            <a:srgbClr val="F87171"/>
          </a:solidFill>
          <a:ln w="12700">
            <a:solidFill>
              <a:srgbClr val="F8717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88723" y="3121115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FFFFFF"/>
                </a:solidFill>
              </a:rPr>
              <a:t>One-tap SOS with primary contact badge</a:t>
            </a:r>
            <a:endParaRPr lang="en-US" sz="1867"/>
          </a:p>
        </p:txBody>
      </p:sp>
      <p:sp>
        <p:nvSpPr>
          <p:cNvPr id="9" name="Shape 7"/>
          <p:cNvSpPr/>
          <p:nvPr/>
        </p:nvSpPr>
        <p:spPr>
          <a:xfrm>
            <a:off x="426720" y="4267200"/>
            <a:ext cx="219456" cy="219456"/>
          </a:xfrm>
          <a:prstGeom prst="ellipse">
            <a:avLst/>
          </a:prstGeom>
          <a:solidFill>
            <a:srgbClr val="F87171"/>
          </a:solidFill>
          <a:ln w="12700">
            <a:solidFill>
              <a:srgbClr val="F8717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92480" y="4022352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67">
                <a:solidFill>
                  <a:srgbClr val="FFFFFF"/>
                </a:solidFill>
              </a:rPr>
              <a:t>Built-in Edmonton crisis numbers</a:t>
            </a:r>
            <a:endParaRPr lang="en-US" sz="1867"/>
          </a:p>
        </p:txBody>
      </p:sp>
      <p:sp>
        <p:nvSpPr>
          <p:cNvPr id="12" name="Text 10"/>
          <p:cNvSpPr/>
          <p:nvPr/>
        </p:nvSpPr>
        <p:spPr>
          <a:xfrm>
            <a:off x="792480" y="5059680"/>
            <a:ext cx="5669280" cy="7315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850">
              <a:solidFill>
                <a:srgbClr val="FFFFFF"/>
              </a:solidFill>
            </a:endParaRPr>
          </a:p>
        </p:txBody>
      </p:sp>
      <p:pic>
        <p:nvPicPr>
          <p:cNvPr id="13" name="Picture 12" descr="A screenshot of a phone&#10;&#10;AI-generated content may be incorrect.">
            <a:extLst>
              <a:ext uri="{FF2B5EF4-FFF2-40B4-BE49-F238E27FC236}">
                <a16:creationId xmlns:a16="http://schemas.microsoft.com/office/drawing/2014/main" id="{3C7F6B07-6469-0375-F8FD-975D88C8B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034" y="1217083"/>
            <a:ext cx="2472267" cy="5461001"/>
          </a:xfrm>
          <a:prstGeom prst="rect">
            <a:avLst/>
          </a:prstGeom>
        </p:spPr>
      </p:pic>
      <p:pic>
        <p:nvPicPr>
          <p:cNvPr id="4" name="Picture 3" descr="A screenshot of a phone number&#10;&#10;AI-generated content may be incorrect.">
            <a:extLst>
              <a:ext uri="{FF2B5EF4-FFF2-40B4-BE49-F238E27FC236}">
                <a16:creationId xmlns:a16="http://schemas.microsoft.com/office/drawing/2014/main" id="{B4D94173-4D6C-6990-2D9C-4D6607E8F0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01" r="261" b="116"/>
          <a:stretch>
            <a:fillRect/>
          </a:stretch>
        </p:blipFill>
        <p:spPr>
          <a:xfrm>
            <a:off x="5937278" y="1214082"/>
            <a:ext cx="2445199" cy="546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592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rgbClr val="FFFFFF"/>
                </a:solidFill>
              </a:rPr>
              <a:t> Two Roles. One App.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365760" y="1219200"/>
            <a:ext cx="5059680" cy="670560"/>
          </a:xfrm>
          <a:prstGeom prst="rect">
            <a:avLst/>
          </a:prstGeom>
          <a:solidFill>
            <a:srgbClr val="002060"/>
          </a:solidFill>
          <a:ln w="12700">
            <a:solidFill>
              <a:schemeClr val="tx1">
                <a:lumMod val="95000"/>
                <a:lumOff val="5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1219200"/>
            <a:ext cx="5059680" cy="670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kern="0" spc="667">
                <a:solidFill>
                  <a:srgbClr val="FFFFFF"/>
                </a:solidFill>
              </a:rPr>
              <a:t>ADMIN</a:t>
            </a:r>
            <a:endParaRPr lang="en-US" sz="2000"/>
          </a:p>
        </p:txBody>
      </p:sp>
      <p:sp>
        <p:nvSpPr>
          <p:cNvPr id="6" name="Text 4"/>
          <p:cNvSpPr/>
          <p:nvPr/>
        </p:nvSpPr>
        <p:spPr>
          <a:xfrm>
            <a:off x="487680" y="2072640"/>
            <a:ext cx="481584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33">
                <a:solidFill>
                  <a:srgbClr val="1E293B"/>
                </a:solidFill>
              </a:rPr>
              <a:t>▸  Manage users, cases &amp; forms</a:t>
            </a:r>
            <a:endParaRPr lang="en-US" sz="1933"/>
          </a:p>
        </p:txBody>
      </p:sp>
      <p:sp>
        <p:nvSpPr>
          <p:cNvPr id="7" name="Text 5"/>
          <p:cNvSpPr/>
          <p:nvPr/>
        </p:nvSpPr>
        <p:spPr>
          <a:xfrm>
            <a:off x="487680" y="3145536"/>
            <a:ext cx="481584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>
                <a:solidFill>
                  <a:srgbClr val="1E293B"/>
                </a:solidFill>
              </a:rPr>
              <a:t>▸ Notifications for consent revocations</a:t>
            </a:r>
            <a:endParaRPr lang="en-US" sz="1900"/>
          </a:p>
        </p:txBody>
      </p:sp>
      <p:sp>
        <p:nvSpPr>
          <p:cNvPr id="8" name="Text 6"/>
          <p:cNvSpPr/>
          <p:nvPr/>
        </p:nvSpPr>
        <p:spPr>
          <a:xfrm>
            <a:off x="487680" y="4218432"/>
            <a:ext cx="481584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33">
                <a:solidFill>
                  <a:srgbClr val="1E293B"/>
                </a:solidFill>
              </a:rPr>
              <a:t>▸  Assign practitioners to cases</a:t>
            </a:r>
            <a:endParaRPr lang="en-US" sz="1933"/>
          </a:p>
        </p:txBody>
      </p:sp>
      <p:pic>
        <p:nvPicPr>
          <p:cNvPr id="12" name="Picture 11" descr="A screenshot of a phone&#10;&#10;AI-generated content may be incorrect.">
            <a:extLst>
              <a:ext uri="{FF2B5EF4-FFF2-40B4-BE49-F238E27FC236}">
                <a16:creationId xmlns:a16="http://schemas.microsoft.com/office/drawing/2014/main" id="{82A7B86E-D743-EA2A-BC13-184696111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01" y="1217951"/>
            <a:ext cx="2428272" cy="5402705"/>
          </a:xfrm>
          <a:prstGeom prst="rect">
            <a:avLst/>
          </a:prstGeom>
        </p:spPr>
      </p:pic>
      <p:pic>
        <p:nvPicPr>
          <p:cNvPr id="14" name="Picture 13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CE7BB410-4E51-2094-34C0-D940F4659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8873" y="1217950"/>
            <a:ext cx="2428273" cy="540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110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8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210B4E-4097-B838-AC00-42C74C40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65228FB-C270-8E7B-38BD-FEC1A210C09C}"/>
              </a:ext>
            </a:extLst>
          </p:cNvPr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8C9AD7C-2A4E-EE0C-3472-391C285C5116}"/>
              </a:ext>
            </a:extLst>
          </p:cNvPr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solidFill>
                  <a:srgbClr val="FFFFFF"/>
                </a:solidFill>
              </a:rPr>
              <a:t> Two Roles. One App.</a:t>
            </a:r>
            <a:endParaRPr lang="en-US" sz="320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A9C9418-FA4F-41D9-5B0B-9D2BF2ED6F3E}"/>
              </a:ext>
            </a:extLst>
          </p:cNvPr>
          <p:cNvSpPr/>
          <p:nvPr/>
        </p:nvSpPr>
        <p:spPr>
          <a:xfrm>
            <a:off x="372255" y="1206708"/>
            <a:ext cx="5120640" cy="670560"/>
          </a:xfrm>
          <a:prstGeom prst="rect">
            <a:avLst/>
          </a:prstGeom>
          <a:solidFill>
            <a:srgbClr val="065F46"/>
          </a:solidFill>
          <a:ln w="12700">
            <a:solidFill>
              <a:srgbClr val="065F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AD84AF7-5EA2-8F16-3752-C2CF47700C6A}"/>
              </a:ext>
            </a:extLst>
          </p:cNvPr>
          <p:cNvSpPr/>
          <p:nvPr/>
        </p:nvSpPr>
        <p:spPr>
          <a:xfrm>
            <a:off x="372255" y="1206708"/>
            <a:ext cx="5120640" cy="6705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kern="0" spc="667">
                <a:solidFill>
                  <a:srgbClr val="FFFFFF"/>
                </a:solidFill>
              </a:rPr>
              <a:t>PRACTITIONER</a:t>
            </a:r>
            <a:endParaRPr lang="en-US" sz="20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EFA7F0A6-4893-9529-3972-654C60B892E7}"/>
              </a:ext>
            </a:extLst>
          </p:cNvPr>
          <p:cNvSpPr/>
          <p:nvPr/>
        </p:nvSpPr>
        <p:spPr>
          <a:xfrm>
            <a:off x="494175" y="2060148"/>
            <a:ext cx="487680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33">
                <a:solidFill>
                  <a:srgbClr val="1E293B"/>
                </a:solidFill>
              </a:rPr>
              <a:t>▸  Full recording workflow</a:t>
            </a:r>
            <a:endParaRPr lang="en-US" sz="1933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681A773F-A56B-8F5C-7C3C-296740299BB6}"/>
              </a:ext>
            </a:extLst>
          </p:cNvPr>
          <p:cNvSpPr/>
          <p:nvPr/>
        </p:nvSpPr>
        <p:spPr>
          <a:xfrm>
            <a:off x="494175" y="3133044"/>
            <a:ext cx="487680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33">
                <a:solidFill>
                  <a:srgbClr val="1E293B"/>
                </a:solidFill>
              </a:rPr>
              <a:t>▸  AI forms and summaries</a:t>
            </a:r>
            <a:endParaRPr lang="en-US" sz="1933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E1D880B-D614-5FF1-AF06-AD988D514E09}"/>
              </a:ext>
            </a:extLst>
          </p:cNvPr>
          <p:cNvSpPr/>
          <p:nvPr/>
        </p:nvSpPr>
        <p:spPr>
          <a:xfrm>
            <a:off x="494175" y="4205940"/>
            <a:ext cx="4876800" cy="87782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933">
                <a:solidFill>
                  <a:srgbClr val="1E293B"/>
                </a:solidFill>
              </a:rPr>
              <a:t>▸  Export case as PDF</a:t>
            </a:r>
            <a:endParaRPr lang="en-US" sz="1933"/>
          </a:p>
        </p:txBody>
      </p:sp>
      <p:sp>
        <p:nvSpPr>
          <p:cNvPr id="4" name="Text 13">
            <a:extLst>
              <a:ext uri="{FF2B5EF4-FFF2-40B4-BE49-F238E27FC236}">
                <a16:creationId xmlns:a16="http://schemas.microsoft.com/office/drawing/2014/main" id="{E85971AA-88B5-C8EB-7F9C-4572F1655F03}"/>
              </a:ext>
            </a:extLst>
          </p:cNvPr>
          <p:cNvSpPr/>
          <p:nvPr/>
        </p:nvSpPr>
        <p:spPr>
          <a:xfrm>
            <a:off x="494174" y="5286480"/>
            <a:ext cx="4876800" cy="87782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>
                <a:solidFill>
                  <a:srgbClr val="1E293B"/>
                </a:solidFill>
              </a:rPr>
              <a:t>▸ Notifications</a:t>
            </a:r>
            <a:endParaRPr lang="en-US" sz="1900"/>
          </a:p>
        </p:txBody>
      </p:sp>
      <p:pic>
        <p:nvPicPr>
          <p:cNvPr id="5" name="Picture 4" descr="A screenshot of a phone&#10;&#10;AI-generated content may be incorrect.">
            <a:extLst>
              <a:ext uri="{FF2B5EF4-FFF2-40B4-BE49-F238E27FC236}">
                <a16:creationId xmlns:a16="http://schemas.microsoft.com/office/drawing/2014/main" id="{B5487661-7CAD-DEEA-2DE6-4498DD912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480" y="1205459"/>
            <a:ext cx="2403288" cy="5427689"/>
          </a:xfrm>
          <a:prstGeom prst="rect">
            <a:avLst/>
          </a:prstGeom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BCCEAE0E-2CB5-9664-F2F6-A6F8C998C5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7824" y="1205459"/>
            <a:ext cx="2403288" cy="5433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1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036320"/>
          </a:xfrm>
          <a:prstGeom prst="rect">
            <a:avLst/>
          </a:prstGeom>
          <a:solidFill>
            <a:srgbClr val="028090"/>
          </a:solidFill>
          <a:ln w="1270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87680" y="0"/>
            <a:ext cx="11216640" cy="1036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>
                <a:solidFill>
                  <a:srgbClr val="FFFFFF"/>
                </a:solidFill>
              </a:rPr>
              <a:t> Deployment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426720" y="1219200"/>
            <a:ext cx="554736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222222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73024" y="1463040"/>
            <a:ext cx="79248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450"/>
          </a:p>
        </p:txBody>
      </p:sp>
      <p:sp>
        <p:nvSpPr>
          <p:cNvPr id="6" name="Text 4"/>
          <p:cNvSpPr/>
          <p:nvPr/>
        </p:nvSpPr>
        <p:spPr>
          <a:xfrm>
            <a:off x="1548384" y="1341120"/>
            <a:ext cx="4206240" cy="58521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>
                <a:solidFill>
                  <a:srgbClr val="1E293B"/>
                </a:solidFill>
              </a:rPr>
              <a:t>Web App</a:t>
            </a:r>
            <a:endParaRPr lang="en-US" sz="2000"/>
          </a:p>
        </p:txBody>
      </p:sp>
      <p:sp>
        <p:nvSpPr>
          <p:cNvPr id="7" name="Text 5"/>
          <p:cNvSpPr/>
          <p:nvPr/>
        </p:nvSpPr>
        <p:spPr>
          <a:xfrm>
            <a:off x="1548384" y="1950720"/>
            <a:ext cx="4206240" cy="3901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028090"/>
                </a:solidFill>
              </a:rPr>
              <a:t>Vercel</a:t>
            </a:r>
            <a:endParaRPr lang="en-US" sz="1600"/>
          </a:p>
        </p:txBody>
      </p:sp>
      <p:sp>
        <p:nvSpPr>
          <p:cNvPr id="8" name="Text 6"/>
          <p:cNvSpPr/>
          <p:nvPr/>
        </p:nvSpPr>
        <p:spPr>
          <a:xfrm>
            <a:off x="1548384" y="243840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67">
                <a:solidFill>
                  <a:srgbClr val="64748B"/>
                </a:solidFill>
              </a:rPr>
              <a:t>Auto-deploys to pre-prod(private) or production from dev/main branches</a:t>
            </a:r>
            <a:endParaRPr lang="en-US" sz="1667"/>
          </a:p>
        </p:txBody>
      </p:sp>
      <p:sp>
        <p:nvSpPr>
          <p:cNvPr id="9" name="Shape 7"/>
          <p:cNvSpPr/>
          <p:nvPr/>
        </p:nvSpPr>
        <p:spPr>
          <a:xfrm>
            <a:off x="6400800" y="1219200"/>
            <a:ext cx="554736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4630EB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547104" y="1463040"/>
            <a:ext cx="79248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450"/>
          </a:p>
        </p:txBody>
      </p:sp>
      <p:sp>
        <p:nvSpPr>
          <p:cNvPr id="11" name="Text 9"/>
          <p:cNvSpPr/>
          <p:nvPr/>
        </p:nvSpPr>
        <p:spPr>
          <a:xfrm>
            <a:off x="7522464" y="1341120"/>
            <a:ext cx="4206240" cy="58521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>
                <a:solidFill>
                  <a:srgbClr val="1E293B"/>
                </a:solidFill>
              </a:rPr>
              <a:t>Mobile</a:t>
            </a:r>
            <a:endParaRPr lang="en-US" sz="2000"/>
          </a:p>
        </p:txBody>
      </p:sp>
      <p:sp>
        <p:nvSpPr>
          <p:cNvPr id="12" name="Text 10"/>
          <p:cNvSpPr/>
          <p:nvPr/>
        </p:nvSpPr>
        <p:spPr>
          <a:xfrm>
            <a:off x="7522464" y="1950720"/>
            <a:ext cx="4206240" cy="3901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028090"/>
                </a:solidFill>
              </a:rPr>
              <a:t>EAS Expo</a:t>
            </a:r>
            <a:endParaRPr lang="en-US" sz="1600"/>
          </a:p>
        </p:txBody>
      </p:sp>
      <p:sp>
        <p:nvSpPr>
          <p:cNvPr id="13" name="Text 11"/>
          <p:cNvSpPr/>
          <p:nvPr/>
        </p:nvSpPr>
        <p:spPr>
          <a:xfrm>
            <a:off x="7522464" y="243840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67">
                <a:solidFill>
                  <a:srgbClr val="64748B"/>
                </a:solidFill>
              </a:rPr>
              <a:t>iOS &amp; Android + OTA updates</a:t>
            </a:r>
            <a:endParaRPr lang="en-US" sz="1667"/>
          </a:p>
        </p:txBody>
      </p:sp>
      <p:sp>
        <p:nvSpPr>
          <p:cNvPr id="14" name="Shape 12"/>
          <p:cNvSpPr/>
          <p:nvPr/>
        </p:nvSpPr>
        <p:spPr>
          <a:xfrm>
            <a:off x="426720" y="3901440"/>
            <a:ext cx="554736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3ECF8E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73024" y="4145280"/>
            <a:ext cx="79248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450">
                <a:solidFill>
                  <a:srgbClr val="000000"/>
                </a:solidFill>
              </a:rPr>
              <a:t>️</a:t>
            </a:r>
            <a:endParaRPr lang="en-US" sz="3467"/>
          </a:p>
        </p:txBody>
      </p:sp>
      <p:sp>
        <p:nvSpPr>
          <p:cNvPr id="16" name="Text 14"/>
          <p:cNvSpPr/>
          <p:nvPr/>
        </p:nvSpPr>
        <p:spPr>
          <a:xfrm>
            <a:off x="1548384" y="4023360"/>
            <a:ext cx="4206240" cy="58521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>
                <a:solidFill>
                  <a:srgbClr val="1E293B"/>
                </a:solidFill>
              </a:rPr>
              <a:t>Backend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1548384" y="4632960"/>
            <a:ext cx="4206240" cy="3901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>
                <a:solidFill>
                  <a:srgbClr val="028090"/>
                </a:solidFill>
              </a:rPr>
              <a:t>Self-Hosted </a:t>
            </a:r>
            <a:r>
              <a:rPr lang="en-US" sz="1600" b="1" err="1">
                <a:solidFill>
                  <a:srgbClr val="028090"/>
                </a:solidFill>
              </a:rPr>
              <a:t>Supabase</a:t>
            </a:r>
            <a:r>
              <a:rPr lang="en-US" sz="1600" b="1">
                <a:solidFill>
                  <a:srgbClr val="028090"/>
                </a:solidFill>
              </a:rPr>
              <a:t> 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1548384" y="5120640"/>
            <a:ext cx="420624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67">
                <a:solidFill>
                  <a:srgbClr val="64748B"/>
                </a:solidFill>
              </a:rPr>
              <a:t>DB, Auth, Realtime &amp; Storage</a:t>
            </a:r>
            <a:endParaRPr lang="en-US" sz="1667"/>
          </a:p>
        </p:txBody>
      </p:sp>
      <p:sp>
        <p:nvSpPr>
          <p:cNvPr id="19" name="Shape 17"/>
          <p:cNvSpPr/>
          <p:nvPr/>
        </p:nvSpPr>
        <p:spPr>
          <a:xfrm>
            <a:off x="6400800" y="3901440"/>
            <a:ext cx="5547360" cy="23774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78D4"/>
            </a:solidFill>
            <a:prstDash val="solid"/>
          </a:ln>
          <a:effectLst>
            <a:outerShdw blurRad="63500" dist="25400" dir="81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547104" y="4145280"/>
            <a:ext cx="79248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3450"/>
          </a:p>
        </p:txBody>
      </p:sp>
      <p:sp>
        <p:nvSpPr>
          <p:cNvPr id="21" name="Text 19"/>
          <p:cNvSpPr/>
          <p:nvPr/>
        </p:nvSpPr>
        <p:spPr>
          <a:xfrm>
            <a:off x="7522464" y="4023360"/>
            <a:ext cx="4206240" cy="58521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>
                <a:solidFill>
                  <a:srgbClr val="1E293B"/>
                </a:solidFill>
              </a:rPr>
              <a:t>AI Services</a:t>
            </a:r>
            <a:endParaRPr lang="en-US" sz="2000"/>
          </a:p>
        </p:txBody>
      </p:sp>
      <p:sp>
        <p:nvSpPr>
          <p:cNvPr id="22" name="Text 20"/>
          <p:cNvSpPr/>
          <p:nvPr/>
        </p:nvSpPr>
        <p:spPr>
          <a:xfrm>
            <a:off x="7522464" y="4632960"/>
            <a:ext cx="4206240" cy="3901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>
                <a:solidFill>
                  <a:srgbClr val="028090"/>
                </a:solidFill>
              </a:rPr>
              <a:t>Microsoft Azure</a:t>
            </a:r>
            <a:endParaRPr lang="en-US" sz="1600"/>
          </a:p>
        </p:txBody>
      </p:sp>
      <p:sp>
        <p:nvSpPr>
          <p:cNvPr id="23" name="Text 21"/>
          <p:cNvSpPr/>
          <p:nvPr/>
        </p:nvSpPr>
        <p:spPr>
          <a:xfrm>
            <a:off x="7522464" y="5120640"/>
            <a:ext cx="4206240" cy="9144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50">
                <a:solidFill>
                  <a:srgbClr val="64748B"/>
                </a:solidFill>
              </a:rPr>
              <a:t>GPT-4o + Speech</a:t>
            </a:r>
            <a:endParaRPr lang="en-US" sz="1650"/>
          </a:p>
        </p:txBody>
      </p:sp>
      <p:pic>
        <p:nvPicPr>
          <p:cNvPr id="25" name="Picture 24" descr="A green arrow on a black background&#10;&#10;AI-generated content may be incorrect.">
            <a:extLst>
              <a:ext uri="{FF2B5EF4-FFF2-40B4-BE49-F238E27FC236}">
                <a16:creationId xmlns:a16="http://schemas.microsoft.com/office/drawing/2014/main" id="{D38B4B40-C17A-B7DC-FC8C-447429E56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115" y="4197246"/>
            <a:ext cx="824460" cy="824460"/>
          </a:xfrm>
          <a:prstGeom prst="rect">
            <a:avLst/>
          </a:prstGeom>
        </p:spPr>
      </p:pic>
      <p:pic>
        <p:nvPicPr>
          <p:cNvPr id="26" name="Picture 25" descr="A black and white logo&#10;&#10;AI-generated content may be incorrect.">
            <a:extLst>
              <a:ext uri="{FF2B5EF4-FFF2-40B4-BE49-F238E27FC236}">
                <a16:creationId xmlns:a16="http://schemas.microsoft.com/office/drawing/2014/main" id="{99779E27-4A98-13A8-A152-579F9C5DE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3725" y="1465131"/>
            <a:ext cx="814467" cy="885984"/>
          </a:xfrm>
          <a:prstGeom prst="rect">
            <a:avLst/>
          </a:prstGeom>
        </p:spPr>
      </p:pic>
      <p:pic>
        <p:nvPicPr>
          <p:cNvPr id="27" name="Picture 26" descr="A blue logo with a black background&#10;&#10;AI-generated content may be incorrect.">
            <a:extLst>
              <a:ext uri="{FF2B5EF4-FFF2-40B4-BE49-F238E27FC236}">
                <a16:creationId xmlns:a16="http://schemas.microsoft.com/office/drawing/2014/main" id="{071644BA-CAD6-54B4-F194-5436CAD86C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5705" y="4078574"/>
            <a:ext cx="961870" cy="930640"/>
          </a:xfrm>
          <a:prstGeom prst="rect">
            <a:avLst/>
          </a:prstGeom>
        </p:spPr>
      </p:pic>
      <p:pic>
        <p:nvPicPr>
          <p:cNvPr id="1036" name="Picture 12" descr="Vercel - Review &amp; Ratings | BrandCompare | BrandCompare 2025">
            <a:extLst>
              <a:ext uri="{FF2B5EF4-FFF2-40B4-BE49-F238E27FC236}">
                <a16:creationId xmlns:a16="http://schemas.microsoft.com/office/drawing/2014/main" id="{634D2D05-FF52-E9D5-C36B-E23ACF25D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28" y="1463040"/>
            <a:ext cx="792480" cy="79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859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7536" cy="6858000"/>
          </a:xfrm>
          <a:prstGeom prst="rect">
            <a:avLst/>
          </a:prstGeom>
          <a:solidFill>
            <a:srgbClr val="02C39A"/>
          </a:solidFill>
          <a:ln w="127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268224"/>
            <a:ext cx="10972800" cy="6705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kern="0" spc="533">
                <a:solidFill>
                  <a:srgbClr val="02C39A"/>
                </a:solidFill>
              </a:rPr>
              <a:t>CLIENT-TEAM COLLABORATION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365760" y="950976"/>
            <a:ext cx="1950720" cy="19507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7300">
              <a:solidFill>
                <a:srgbClr val="0D3B52"/>
              </a:solidFill>
              <a:latin typeface="Georgia"/>
            </a:endParaRPr>
          </a:p>
        </p:txBody>
      </p:sp>
      <p:sp>
        <p:nvSpPr>
          <p:cNvPr id="5" name="Text 3"/>
          <p:cNvSpPr/>
          <p:nvPr/>
        </p:nvSpPr>
        <p:spPr>
          <a:xfrm>
            <a:off x="548005" y="1296670"/>
            <a:ext cx="10965815" cy="285908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 i="1">
                <a:solidFill>
                  <a:srgbClr val="FFFFFF"/>
                </a:solidFill>
                <a:latin typeface="Georgia"/>
              </a:rPr>
              <a:t>Client was very pleased </a:t>
            </a:r>
            <a:endParaRPr lang="en-US">
              <a:solidFill>
                <a:srgbClr val="000000"/>
              </a:solidFill>
              <a:latin typeface="Aptos" panose="020B0004020202020204"/>
            </a:endParaRPr>
          </a:p>
          <a:p>
            <a:endParaRPr lang="en-US" sz="2900" i="1">
              <a:solidFill>
                <a:srgbClr val="FFFFFF"/>
              </a:solidFill>
              <a:latin typeface="Georgia"/>
            </a:endParaRPr>
          </a:p>
          <a:p>
            <a:r>
              <a:rPr lang="en-US" sz="2900" i="1">
                <a:solidFill>
                  <a:srgbClr val="FFFFFF"/>
                </a:solidFill>
                <a:latin typeface="Georgia"/>
              </a:rPr>
              <a:t>Clear vision and active feedback</a:t>
            </a:r>
          </a:p>
        </p:txBody>
      </p:sp>
      <p:sp>
        <p:nvSpPr>
          <p:cNvPr id="6" name="Text 4"/>
          <p:cNvSpPr/>
          <p:nvPr/>
        </p:nvSpPr>
        <p:spPr>
          <a:xfrm>
            <a:off x="1706880" y="4145280"/>
            <a:ext cx="9997440" cy="6096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>
              <a:solidFill>
                <a:srgbClr val="02C39A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426720" y="4876800"/>
            <a:ext cx="3535680" cy="146304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26720" y="4876800"/>
            <a:ext cx="3535680" cy="1463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02C39A"/>
                </a:solidFill>
              </a:rPr>
              <a:t>Deployed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02C39A"/>
                </a:solidFill>
              </a:rPr>
              <a:t>to Production</a:t>
            </a:r>
            <a:endParaRPr lang="en-US" sz="2000"/>
          </a:p>
        </p:txBody>
      </p:sp>
      <p:sp>
        <p:nvSpPr>
          <p:cNvPr id="9" name="Shape 7"/>
          <p:cNvSpPr/>
          <p:nvPr/>
        </p:nvSpPr>
        <p:spPr>
          <a:xfrm>
            <a:off x="4267200" y="4876800"/>
            <a:ext cx="3535680" cy="146304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267200" y="4876800"/>
            <a:ext cx="3535680" cy="1463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02C39A"/>
                </a:solidFill>
              </a:rPr>
              <a:t>Client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02C39A"/>
                </a:solidFill>
              </a:rPr>
              <a:t>Handoff Done</a:t>
            </a:r>
            <a:endParaRPr lang="en-US" sz="2000"/>
          </a:p>
        </p:txBody>
      </p:sp>
      <p:sp>
        <p:nvSpPr>
          <p:cNvPr id="11" name="Shape 9"/>
          <p:cNvSpPr/>
          <p:nvPr/>
        </p:nvSpPr>
        <p:spPr>
          <a:xfrm>
            <a:off x="8107680" y="4876800"/>
            <a:ext cx="3535680" cy="146304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107680" y="4876800"/>
            <a:ext cx="3535680" cy="1463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>
                <a:solidFill>
                  <a:srgbClr val="02C39A"/>
                </a:solidFill>
              </a:rPr>
              <a:t>Full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02C39A"/>
                </a:solidFill>
              </a:rPr>
              <a:t>Documentation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491615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1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90560" y="-1463040"/>
            <a:ext cx="7924800" cy="7924800"/>
          </a:xfrm>
          <a:prstGeom prst="ellipse">
            <a:avLst/>
          </a:prstGeom>
          <a:solidFill>
            <a:srgbClr val="0B3044"/>
          </a:solidFill>
          <a:ln w="12700">
            <a:solidFill>
              <a:srgbClr val="0B30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3048000" y="2682240"/>
            <a:ext cx="6705600" cy="6705600"/>
          </a:xfrm>
          <a:prstGeom prst="ellipse">
            <a:avLst/>
          </a:prstGeom>
          <a:solidFill>
            <a:srgbClr val="0B3044"/>
          </a:solidFill>
          <a:ln w="12700">
            <a:solidFill>
              <a:srgbClr val="0B30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09600" y="609600"/>
            <a:ext cx="10972800" cy="15849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72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FieldNotes AI</a:t>
            </a:r>
            <a:endParaRPr lang="en-US" sz="7200"/>
          </a:p>
        </p:txBody>
      </p:sp>
      <p:sp>
        <p:nvSpPr>
          <p:cNvPr id="5" name="Text 3"/>
          <p:cNvSpPr/>
          <p:nvPr/>
        </p:nvSpPr>
        <p:spPr>
          <a:xfrm>
            <a:off x="609600" y="2316480"/>
            <a:ext cx="10972800" cy="792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933">
                <a:solidFill>
                  <a:srgbClr val="02C39A"/>
                </a:solidFill>
              </a:rPr>
              <a:t>Empowering Social Workers with AI</a:t>
            </a:r>
            <a:endParaRPr lang="en-US" sz="2933"/>
          </a:p>
        </p:txBody>
      </p:sp>
      <p:sp>
        <p:nvSpPr>
          <p:cNvPr id="6" name="Shape 4"/>
          <p:cNvSpPr/>
          <p:nvPr/>
        </p:nvSpPr>
        <p:spPr>
          <a:xfrm>
            <a:off x="670560" y="3389376"/>
            <a:ext cx="2560320" cy="182880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70560" y="3450336"/>
            <a:ext cx="2560320" cy="9997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333" b="1">
                <a:solidFill>
                  <a:srgbClr val="02C39A"/>
                </a:solidFill>
              </a:rPr>
              <a:t>20+</a:t>
            </a:r>
            <a:endParaRPr lang="en-US" sz="5333"/>
          </a:p>
        </p:txBody>
      </p:sp>
      <p:sp>
        <p:nvSpPr>
          <p:cNvPr id="8" name="Text 6"/>
          <p:cNvSpPr/>
          <p:nvPr/>
        </p:nvSpPr>
        <p:spPr>
          <a:xfrm>
            <a:off x="670560" y="44500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Features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3413760" y="3389376"/>
            <a:ext cx="2560320" cy="182880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413760" y="3450336"/>
            <a:ext cx="2560320" cy="9997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333" b="1">
                <a:solidFill>
                  <a:srgbClr val="02C39A"/>
                </a:solidFill>
              </a:rPr>
              <a:t>50+</a:t>
            </a:r>
            <a:endParaRPr lang="en-US" sz="5333"/>
          </a:p>
        </p:txBody>
      </p:sp>
      <p:sp>
        <p:nvSpPr>
          <p:cNvPr id="11" name="Text 9"/>
          <p:cNvSpPr/>
          <p:nvPr/>
        </p:nvSpPr>
        <p:spPr>
          <a:xfrm>
            <a:off x="3413760" y="44500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Acceptance Tests</a:t>
            </a:r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6156960" y="3389376"/>
            <a:ext cx="2560320" cy="182880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156960" y="3450336"/>
            <a:ext cx="2560320" cy="999744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333" b="1">
                <a:solidFill>
                  <a:srgbClr val="02C39A"/>
                </a:solidFill>
              </a:rPr>
              <a:t>5</a:t>
            </a:r>
            <a:endParaRPr lang="en-US" sz="5333"/>
          </a:p>
        </p:txBody>
      </p:sp>
      <p:sp>
        <p:nvSpPr>
          <p:cNvPr id="14" name="Text 12"/>
          <p:cNvSpPr/>
          <p:nvPr/>
        </p:nvSpPr>
        <p:spPr>
          <a:xfrm>
            <a:off x="6156960" y="44500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Sprints</a:t>
            </a:r>
            <a:endParaRPr lang="en-US" sz="1600"/>
          </a:p>
        </p:txBody>
      </p:sp>
      <p:sp>
        <p:nvSpPr>
          <p:cNvPr id="15" name="Shape 13"/>
          <p:cNvSpPr/>
          <p:nvPr/>
        </p:nvSpPr>
        <p:spPr>
          <a:xfrm>
            <a:off x="8900160" y="3389376"/>
            <a:ext cx="2560320" cy="1828800"/>
          </a:xfrm>
          <a:prstGeom prst="rect">
            <a:avLst/>
          </a:prstGeom>
          <a:solidFill>
            <a:srgbClr val="0D3B52"/>
          </a:solidFill>
          <a:ln w="19050">
            <a:solidFill>
              <a:srgbClr val="02809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900160" y="3450336"/>
            <a:ext cx="2560320" cy="99974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300" b="1">
                <a:solidFill>
                  <a:srgbClr val="02C39A"/>
                </a:solidFill>
              </a:rPr>
              <a:t>7</a:t>
            </a:r>
          </a:p>
        </p:txBody>
      </p:sp>
      <p:sp>
        <p:nvSpPr>
          <p:cNvPr id="17" name="Text 15"/>
          <p:cNvSpPr/>
          <p:nvPr/>
        </p:nvSpPr>
        <p:spPr>
          <a:xfrm>
            <a:off x="8900160" y="445008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Team Members</a:t>
            </a:r>
            <a:endParaRPr lang="en-US" sz="1600"/>
          </a:p>
        </p:txBody>
      </p:sp>
      <p:sp>
        <p:nvSpPr>
          <p:cNvPr id="18" name="Text 16"/>
          <p:cNvSpPr/>
          <p:nvPr/>
        </p:nvSpPr>
        <p:spPr>
          <a:xfrm>
            <a:off x="609600" y="5425440"/>
            <a:ext cx="10972800" cy="7924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700" b="1">
                <a:solidFill>
                  <a:srgbClr val="FFFFFF"/>
                </a:solidFill>
              </a:rPr>
              <a:t>Thank You! </a:t>
            </a:r>
            <a:endParaRPr lang="en-US" sz="3700"/>
          </a:p>
        </p:txBody>
      </p:sp>
      <p:sp>
        <p:nvSpPr>
          <p:cNvPr id="19" name="Text 17"/>
          <p:cNvSpPr/>
          <p:nvPr/>
        </p:nvSpPr>
        <p:spPr>
          <a:xfrm>
            <a:off x="609600" y="6217920"/>
            <a:ext cx="10972800" cy="463296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1450">
              <a:solidFill>
                <a:srgbClr val="7ABCC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21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0000">
        <p:fade/>
      </p:transition>
    </mc:Choice>
    <mc:Fallback>
      <p:transition advClick="0" advTm="20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20</Slides>
  <Notes>20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9</cp:revision>
  <dcterms:created xsi:type="dcterms:W3CDTF">2026-03-27T15:19:33Z</dcterms:created>
  <dcterms:modified xsi:type="dcterms:W3CDTF">2026-04-08T05:38:50Z</dcterms:modified>
</cp:coreProperties>
</file>